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1" r:id="rId4"/>
    <p:sldId id="272" r:id="rId5"/>
    <p:sldId id="273" r:id="rId6"/>
    <p:sldId id="275" r:id="rId7"/>
    <p:sldId id="276" r:id="rId8"/>
    <p:sldId id="277" r:id="rId9"/>
    <p:sldId id="280" r:id="rId10"/>
    <p:sldId id="278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2971-E2D1-44DF-948B-F6ADC05AF1D1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9075-2106-4265-B0AE-21DA7A85B8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2971-E2D1-44DF-948B-F6ADC05AF1D1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9075-2106-4265-B0AE-21DA7A85B8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2971-E2D1-44DF-948B-F6ADC05AF1D1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9075-2106-4265-B0AE-21DA7A85B8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2971-E2D1-44DF-948B-F6ADC05AF1D1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9075-2106-4265-B0AE-21DA7A85B8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2971-E2D1-44DF-948B-F6ADC05AF1D1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9075-2106-4265-B0AE-21DA7A85B8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2971-E2D1-44DF-948B-F6ADC05AF1D1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9075-2106-4265-B0AE-21DA7A85B8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2971-E2D1-44DF-948B-F6ADC05AF1D1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9075-2106-4265-B0AE-21DA7A85B8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2971-E2D1-44DF-948B-F6ADC05AF1D1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9075-2106-4265-B0AE-21DA7A85B8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2971-E2D1-44DF-948B-F6ADC05AF1D1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9075-2106-4265-B0AE-21DA7A85B8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2971-E2D1-44DF-948B-F6ADC05AF1D1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9075-2106-4265-B0AE-21DA7A85B8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2971-E2D1-44DF-948B-F6ADC05AF1D1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9075-2106-4265-B0AE-21DA7A85B8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D2971-E2D1-44DF-948B-F6ADC05AF1D1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9075-2106-4265-B0AE-21DA7A85B85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uk/url?sa=i&amp;rct=j&amp;q=&amp;esrc=s&amp;frm=1&amp;source=images&amp;cd=&amp;cad=rja&amp;docid=q0sPtNWqndXtgM&amp;tbnid=ldahvxWHjp6ucM:&amp;ved=0CAUQjRw&amp;url=http://www.123rf.com/photo_12753033_black-african-businessman-looking-ahead-with-vision-and-binoculars-while-holding-a-briefcase.html&amp;ei=bS4JUdn3HIPG0QWWxoHoBA&amp;bvm=bv.41642243,d.d2k&amp;psig=AFQjCNG9clUTB3zkgfd9fFLjkF83EWLB4A&amp;ust=135964256718322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&amp;esrc=s&amp;frm=1&amp;source=images&amp;cd=&amp;cad=rja&amp;docid=oKZpWwkJyIMJdM&amp;tbnid=NaD3FRr-VmaPLM:&amp;ved=0CAUQjRw&amp;url=http://www.macrobusiness.com.au/2011/12/roundtable-part-one/cartoon-round-table-discussion/&amp;ei=fSsJUZ-qFcG-0QWp-YGIDg&amp;bvm=bv.41642243,d.d2k&amp;psig=AFQjCNE0FomwUHBbTGJluRJTGz44Ao_4Jg&amp;ust=1359641830094918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&amp;esrc=s&amp;frm=1&amp;source=images&amp;cd=&amp;cad=rja&amp;docid=oKZpWwkJyIMJdM&amp;tbnid=NaD3FRr-VmaPLM:&amp;ved=0CAUQjRw&amp;url=http://www.macrobusiness.com.au/2011/12/roundtable-part-one/cartoon-round-table-discussion/&amp;ei=fSsJUZ-qFcG-0QWp-YGIDg&amp;bvm=bv.41642243,d.d2k&amp;psig=AFQjCNE0FomwUHBbTGJluRJTGz44Ao_4Jg&amp;ust=1359641830094918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07MVBgLHTi6LXM&amp;tbnid=AdN5QQ3wKRxdfM:&amp;ved=0CAUQjRw&amp;url=http://www.flickr.com/photos/67776729@N06/6417063815/&amp;ei=vIinUdeUNKjB0gXXlICQCg&amp;bvm=bv.47244034,d.d2k&amp;psig=AFQjCNHLlyc3wRevgqd2vbQqdn0WeMvReg&amp;ust=1370020333155149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343109"/>
            <a:ext cx="874846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800" b="1" i="0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Do seminars encourage independent learning? </a:t>
            </a:r>
            <a:endParaRPr kumimoji="0" lang="en-GB" sz="4800" b="0" i="0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C:\Users\00169\AppData\Local\Microsoft\Windows\Temporary Internet Files\Content.IE5\G9C85LZS\IMG_420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88840"/>
            <a:ext cx="6660740" cy="44404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32656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600" b="1" u="sng" dirty="0" smtClean="0">
                <a:latin typeface="Century Gothic" pitchFamily="34" charset="0"/>
                <a:cs typeface="Times New Roman" pitchFamily="18" charset="0"/>
              </a:rPr>
              <a:t>Have seminars had a positive effect?</a:t>
            </a:r>
            <a:endParaRPr kumimoji="0" lang="en-GB" sz="3600" b="0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2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Teaching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- less teaching time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800" dirty="0" smtClean="0"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smtClean="0"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Learning</a:t>
            </a:r>
            <a:r>
              <a:rPr lang="en-GB" sz="2800" dirty="0" smtClean="0"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- students forced to be more independent</a:t>
            </a:r>
            <a:endParaRPr kumimoji="0" lang="en-GB" sz="2800" b="0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800" dirty="0" smtClean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GB" sz="2800" b="1" dirty="0" smtClean="0">
                <a:latin typeface="Century Gothic" pitchFamily="34" charset="0"/>
                <a:cs typeface="Times New Roman" pitchFamily="18" charset="0"/>
              </a:rPr>
              <a:t>Achievement</a:t>
            </a:r>
            <a:r>
              <a:rPr lang="en-GB" sz="2800" dirty="0" smtClean="0">
                <a:latin typeface="Century Gothic" pitchFamily="34" charset="0"/>
                <a:cs typeface="Times New Roman" pitchFamily="18" charset="0"/>
              </a:rPr>
              <a:t>- results remain positive, no dip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GB" sz="3200" dirty="0" smtClean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2049" name="Picture 1" descr="C:\Users\00169\AppData\Local\Microsoft\Windows\Temporary Internet Files\Content.IE5\63X8LGT9\IMG_420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116964"/>
            <a:ext cx="5148064" cy="34320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404664"/>
            <a:ext cx="8604448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u="sng" dirty="0" smtClean="0">
                <a:latin typeface="Century Gothic" pitchFamily="34" charset="0"/>
                <a:cs typeface="Times New Roman" pitchFamily="18" charset="0"/>
              </a:rPr>
              <a:t>Looking ahead- 2013 and beyond</a:t>
            </a:r>
            <a:endParaRPr kumimoji="0" lang="en-GB" sz="2800" b="0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Would the seminars work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with AS students?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400" b="1" dirty="0" smtClean="0">
                <a:latin typeface="Century Gothic" pitchFamily="34" charset="0"/>
                <a:cs typeface="Times New Roman" pitchFamily="18" charset="0"/>
              </a:rPr>
              <a:t> Will the A level reforms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2400" b="1" dirty="0" smtClean="0">
                <a:latin typeface="Century Gothic" pitchFamily="34" charset="0"/>
                <a:cs typeface="Times New Roman" pitchFamily="18" charset="0"/>
              </a:rPr>
              <a:t> allow more time to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2400" b="1" dirty="0" smtClean="0">
                <a:latin typeface="Century Gothic" pitchFamily="34" charset="0"/>
                <a:cs typeface="Times New Roman" pitchFamily="18" charset="0"/>
              </a:rPr>
              <a:t> experiment with seminars?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sz="2400" b="1" dirty="0" smtClean="0">
              <a:latin typeface="Century Gothic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sz="2400" b="1" dirty="0" smtClean="0">
              <a:latin typeface="Century Gothic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400" b="1" dirty="0" smtClean="0">
                <a:latin typeface="Century Gothic" pitchFamily="34" charset="0"/>
                <a:cs typeface="Times New Roman" pitchFamily="18" charset="0"/>
              </a:rPr>
              <a:t> Can the seminar format be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2400" b="1" dirty="0" smtClean="0">
                <a:latin typeface="Century Gothic" pitchFamily="34" charset="0"/>
                <a:cs typeface="Times New Roman" pitchFamily="18" charset="0"/>
              </a:rPr>
              <a:t>adopted by other subjects?</a:t>
            </a:r>
          </a:p>
        </p:txBody>
      </p:sp>
      <p:pic>
        <p:nvPicPr>
          <p:cNvPr id="1026" name="Picture 2" descr="http://us.123rf.com/400wm/400/400/warrengoldswain/warrengoldswain1203/warrengoldswain120300080/12753033-black-african-businessman-looking-ahead-with-vision-and-binoculars-while-holding-a-briefcas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052736"/>
            <a:ext cx="3960675" cy="55679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404664"/>
            <a:ext cx="874846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u="sng" dirty="0" smtClean="0">
                <a:latin typeface="Century Gothic" pitchFamily="34" charset="0"/>
                <a:cs typeface="Times New Roman" pitchFamily="18" charset="0"/>
              </a:rPr>
              <a:t>What is a seminar in Law / Politics?</a:t>
            </a:r>
            <a:endParaRPr kumimoji="0" lang="en-GB" sz="2800" b="0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A forty-five</a:t>
            </a:r>
            <a:r>
              <a:rPr kumimoji="0" lang="en-GB" sz="2800" b="0" i="0" u="none" strike="noStrike" cap="none" normalizeH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minute discussion with half a class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800" dirty="0" smtClean="0"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All students are allocated to a particular group</a:t>
            </a:r>
            <a:endParaRPr kumimoji="0" lang="en-GB" sz="2800" b="0" i="0" u="none" strike="noStrike" cap="none" normalizeH="0" dirty="0" smtClean="0">
              <a:ln>
                <a:noFill/>
              </a:ln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800" dirty="0" smtClean="0"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One timetabled seminar slot per week, in place of a whole lesson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800" b="0" i="0" u="none" strike="noStrike" cap="none" normalizeH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Introduced for A2 lessons from September 2011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GB" sz="2800" dirty="0" smtClean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146" name="AutoShape 2" descr="https://mail-attachment.googleusercontent.com/attachment/u/0/?saduie=AG9B_P8kbhMrh2EcMPK1jexE9Q58&amp;attid=0.1&amp;disp=emb&amp;view=att&amp;th=13c8bd5600ad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8" name="AutoShape 4" descr="https://mail-attachment.googleusercontent.com/attachment/u/0/?saduie=AG9B_P8kbhMrh2EcMPK1jexE9Q58&amp;attid=0.1&amp;disp=emb&amp;view=att&amp;th=13c8bd5600ad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49" name="Picture 5" descr="C:\Users\00169\AppData\Local\Microsoft\Windows\Temporary Internet Files\Content.IE5\G9C85LZS\IMG_420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861048"/>
            <a:ext cx="4068452" cy="27123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64704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u="sng" dirty="0" smtClean="0">
                <a:latin typeface="Century Gothic" pitchFamily="34" charset="0"/>
                <a:cs typeface="Times New Roman" pitchFamily="18" charset="0"/>
              </a:rPr>
              <a:t>Rationale behind seminars</a:t>
            </a:r>
            <a:endParaRPr kumimoji="0" lang="en-GB" sz="2800" b="0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To encourage</a:t>
            </a:r>
            <a:r>
              <a:rPr kumimoji="0" lang="en-GB" sz="2800" b="0" i="0" u="none" strike="noStrike" cap="none" normalizeH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students to take </a:t>
            </a:r>
            <a:r>
              <a:rPr kumimoji="0" lang="en-GB" sz="2800" b="1" i="0" u="none" strike="noStrike" cap="none" normalizeH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more responsibility </a:t>
            </a:r>
            <a:r>
              <a:rPr kumimoji="0" lang="en-GB" sz="2800" b="0" i="0" u="none" strike="noStrike" cap="none" normalizeH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for their own learning</a:t>
            </a:r>
            <a:r>
              <a:rPr lang="en-GB" sz="2800" dirty="0" smtClean="0">
                <a:latin typeface="Century Gothic" pitchFamily="34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800" dirty="0" smtClean="0">
                <a:latin typeface="Century Gothic" pitchFamily="34" charset="0"/>
                <a:cs typeface="Times New Roman" pitchFamily="18" charset="0"/>
              </a:rPr>
              <a:t> To prepare students for </a:t>
            </a:r>
            <a:r>
              <a:rPr lang="en-GB" sz="2800" b="1" dirty="0" smtClean="0">
                <a:latin typeface="Century Gothic" pitchFamily="34" charset="0"/>
                <a:cs typeface="Times New Roman" pitchFamily="18" charset="0"/>
              </a:rPr>
              <a:t>study at university </a:t>
            </a:r>
            <a:r>
              <a:rPr lang="en-GB" sz="2800" dirty="0" smtClean="0">
                <a:latin typeface="Century Gothic" pitchFamily="34" charset="0"/>
                <a:cs typeface="Times New Roman" pitchFamily="18" charset="0"/>
              </a:rPr>
              <a:t>level</a:t>
            </a:r>
            <a:endParaRPr kumimoji="0" lang="en-GB" sz="2800" b="0" i="0" u="none" strike="noStrike" cap="none" normalizeH="0" dirty="0" smtClean="0">
              <a:ln>
                <a:noFill/>
              </a:ln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800" baseline="0" dirty="0" smtClean="0">
                <a:latin typeface="Century Gothic" pitchFamily="34" charset="0"/>
                <a:cs typeface="Times New Roman" pitchFamily="18" charset="0"/>
              </a:rPr>
              <a:t> To</a:t>
            </a:r>
            <a:r>
              <a:rPr lang="en-GB" sz="2800" dirty="0" smtClean="0">
                <a:latin typeface="Century Gothic" pitchFamily="34" charset="0"/>
                <a:cs typeface="Times New Roman" pitchFamily="18" charset="0"/>
              </a:rPr>
              <a:t> persuade students to undertake </a:t>
            </a:r>
            <a:r>
              <a:rPr lang="en-GB" sz="2800" b="1" dirty="0" smtClean="0">
                <a:latin typeface="Century Gothic" pitchFamily="34" charset="0"/>
                <a:cs typeface="Times New Roman" pitchFamily="18" charset="0"/>
              </a:rPr>
              <a:t>greater background reading</a:t>
            </a:r>
            <a:endParaRPr lang="en-GB" sz="2800" dirty="0" smtClean="0">
              <a:latin typeface="Century Gothic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800" dirty="0" smtClean="0">
                <a:latin typeface="Century Gothic" pitchFamily="34" charset="0"/>
                <a:cs typeface="Times New Roman" pitchFamily="18" charset="0"/>
              </a:rPr>
              <a:t> To provide an </a:t>
            </a:r>
            <a:r>
              <a:rPr lang="en-GB" sz="2800" b="1" dirty="0" smtClean="0">
                <a:latin typeface="Century Gothic" pitchFamily="34" charset="0"/>
                <a:cs typeface="Times New Roman" pitchFamily="18" charset="0"/>
              </a:rPr>
              <a:t>less intimidating forum </a:t>
            </a:r>
            <a:r>
              <a:rPr lang="en-GB" sz="2800" dirty="0" smtClean="0">
                <a:latin typeface="Century Gothic" pitchFamily="34" charset="0"/>
                <a:cs typeface="Times New Roman" pitchFamily="18" charset="0"/>
              </a:rPr>
              <a:t>for less vocal students to participate in discussions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800" dirty="0" smtClean="0">
                <a:latin typeface="Century Gothic" pitchFamily="34" charset="0"/>
                <a:cs typeface="Times New Roman" pitchFamily="18" charset="0"/>
              </a:rPr>
              <a:t> To </a:t>
            </a:r>
            <a:r>
              <a:rPr lang="en-GB" sz="2800" b="1" dirty="0" smtClean="0">
                <a:latin typeface="Century Gothic" pitchFamily="34" charset="0"/>
                <a:cs typeface="Times New Roman" pitchFamily="18" charset="0"/>
              </a:rPr>
              <a:t>stretch</a:t>
            </a:r>
            <a:r>
              <a:rPr lang="en-GB" sz="2800" dirty="0" smtClean="0">
                <a:latin typeface="Century Gothic" pitchFamily="34" charset="0"/>
                <a:cs typeface="Times New Roman" pitchFamily="18" charset="0"/>
              </a:rPr>
              <a:t> the more able students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800" dirty="0" smtClean="0">
                <a:latin typeface="Century Gothic" pitchFamily="34" charset="0"/>
                <a:cs typeface="Times New Roman" pitchFamily="18" charset="0"/>
              </a:rPr>
              <a:t> To equip students with </a:t>
            </a:r>
            <a:r>
              <a:rPr lang="en-GB" sz="2800" b="1" dirty="0" smtClean="0">
                <a:latin typeface="Century Gothic" pitchFamily="34" charset="0"/>
                <a:cs typeface="Times New Roman" pitchFamily="18" charset="0"/>
              </a:rPr>
              <a:t>detailed knowledge </a:t>
            </a:r>
            <a:r>
              <a:rPr lang="en-GB" sz="2800" dirty="0" smtClean="0">
                <a:latin typeface="Century Gothic" pitchFamily="34" charset="0"/>
                <a:cs typeface="Times New Roman" pitchFamily="18" charset="0"/>
              </a:rPr>
              <a:t>needed for exams</a:t>
            </a:r>
          </a:p>
        </p:txBody>
      </p:sp>
      <p:pic>
        <p:nvPicPr>
          <p:cNvPr id="4" name="Picture 3" descr="http://www.stock-picker-rt.com/weiss/images/bright_idea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42316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stock-picker-rt.com/weiss/images/bright_idea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42316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76318"/>
            <a:ext cx="874846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u="sng" dirty="0" smtClean="0">
                <a:latin typeface="Century Gothic" pitchFamily="34" charset="0"/>
                <a:cs typeface="Times New Roman" pitchFamily="18" charset="0"/>
              </a:rPr>
              <a:t>Learning environment</a:t>
            </a:r>
            <a:endParaRPr kumimoji="0" lang="en-GB" sz="2800" b="0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Law office was converted into a purpose built seminar</a:t>
            </a:r>
            <a:r>
              <a:rPr kumimoji="0" lang="en-GB" sz="2800" b="0" i="0" u="none" strike="noStrike" cap="none" normalizeH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room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800" dirty="0" smtClean="0"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The room can</a:t>
            </a:r>
            <a:r>
              <a:rPr kumimoji="0" lang="en-GB" sz="2800" b="0" i="0" u="none" strike="noStrike" cap="none" normalizeH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accommodate up to a class of twenty if required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800" b="0" i="0" u="none" strike="noStrike" cap="none" normalizeH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Lap trays are available in place of desks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800" dirty="0" smtClean="0"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Comfy chairs and coffee tables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GB" sz="3200" dirty="0" smtClean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3" name="Picture 2" descr="https://encrypted-tbn3.gstatic.com/images?q=tbn:ANd9GcRCCKE5vp7qSq_igatc58vPs2JmfraQp9GV8ktbo3u19fJZSU9P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437112"/>
            <a:ext cx="302984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45432"/>
            <a:ext cx="91440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u="sng" dirty="0" smtClean="0">
                <a:latin typeface="Century Gothic" pitchFamily="34" charset="0"/>
                <a:cs typeface="Times New Roman" pitchFamily="18" charset="0"/>
              </a:rPr>
              <a:t>In practice - LAW</a:t>
            </a:r>
            <a:endParaRPr kumimoji="0" lang="en-GB" sz="2800" b="0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Seminar takes place</a:t>
            </a:r>
            <a:r>
              <a:rPr kumimoji="0" lang="en-GB" sz="2800" b="0" i="0" u="none" strike="noStrike" cap="none" normalizeH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during the </a:t>
            </a:r>
            <a:r>
              <a:rPr kumimoji="0" lang="en-GB" sz="2800" b="1" i="0" u="none" strike="noStrike" cap="none" normalizeH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last</a:t>
            </a:r>
            <a:r>
              <a:rPr kumimoji="0" lang="en-GB" sz="2800" b="0" i="0" u="none" strike="noStrike" cap="none" normalizeH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timetabled lesson of each week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800" dirty="0" smtClean="0"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Students have usually been given an article to read and questions to answer beforehand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800" dirty="0" smtClean="0"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Wider themes arising from article can be tackled and discussed more fully in seminar itself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800" dirty="0" smtClean="0"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Students expected to stay in classroom to complete work set for other half of timetabled time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GB" sz="3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GB" sz="3200" dirty="0" smtClean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170" name="Picture 2" descr="http://www.macrobusiness.com.au/wp-content/uploads/2011/12/cartoon-round-table-discuss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797152"/>
            <a:ext cx="2304256" cy="18673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60648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u="sng" dirty="0" smtClean="0">
                <a:latin typeface="Century Gothic" pitchFamily="34" charset="0"/>
                <a:cs typeface="Times New Roman" pitchFamily="18" charset="0"/>
              </a:rPr>
              <a:t>In practice - POLITICS</a:t>
            </a:r>
            <a:endParaRPr kumimoji="0" lang="en-GB" sz="2800" b="0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Seminar takes place</a:t>
            </a:r>
            <a:r>
              <a:rPr kumimoji="0" lang="en-GB" sz="2800" b="0" i="0" u="none" strike="noStrike" cap="none" normalizeH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during the </a:t>
            </a:r>
            <a:r>
              <a:rPr kumimoji="0" lang="en-GB" sz="2800" b="1" i="0" u="none" strike="noStrike" cap="none" normalizeH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first</a:t>
            </a:r>
            <a:r>
              <a:rPr kumimoji="0" lang="en-GB" sz="2800" b="0" i="0" u="none" strike="noStrike" cap="none" normalizeH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timetabled lesson of each week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800" dirty="0" smtClean="0"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Students have been given reading or viewing material to work through and structured notes to devise in booklets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800" dirty="0" smtClean="0"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Wider themes arising from reading / viewing can be tackled and discussed more fully in seminar itself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800" b="0" i="0" u="none" strike="noStrike" cap="none" normalizeH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Students not expected to stay in classroom for other half of lesson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GB" sz="3200" dirty="0" smtClean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3" name="Picture 2" descr="http://www.macrobusiness.com.au/wp-content/uploads/2011/12/cartoon-round-table-discuss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797152"/>
            <a:ext cx="2304256" cy="18673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32656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u="sng" dirty="0" smtClean="0">
                <a:latin typeface="Century Gothic" pitchFamily="34" charset="0"/>
                <a:cs typeface="Times New Roman" pitchFamily="18" charset="0"/>
              </a:rPr>
              <a:t>Teachers’ perspective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3200" b="1" u="sng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200" b="1" u="sng" dirty="0" smtClean="0">
                <a:latin typeface="Calibri" pitchFamily="34" charset="0"/>
                <a:cs typeface="Times New Roman" pitchFamily="18" charset="0"/>
              </a:rPr>
              <a:t> </a:t>
            </a:r>
            <a:endParaRPr kumimoji="0" lang="en-GB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GB" sz="3200" dirty="0" smtClean="0"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520" y="1268760"/>
          <a:ext cx="8640960" cy="4554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937"/>
                <a:gridCol w="4354023"/>
              </a:tblGrid>
              <a:tr h="804914">
                <a:tc>
                  <a:txBody>
                    <a:bodyPr/>
                    <a:lstStyle/>
                    <a:p>
                      <a:pPr algn="ctr"/>
                      <a:endParaRPr lang="en-GB" sz="240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Pros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Cons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3158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23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3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Greater engagement</a:t>
                      </a:r>
                      <a:r>
                        <a:rPr lang="en-GB" sz="23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in class discussions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3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Spontaneous discussion</a:t>
                      </a:r>
                      <a:endParaRPr lang="en-GB" sz="230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3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en-GB" sz="23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Increased</a:t>
                      </a:r>
                      <a:r>
                        <a:rPr lang="en-GB" sz="23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en-GB" sz="23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participation </a:t>
                      </a:r>
                      <a:r>
                        <a:rPr lang="en-GB" sz="23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from less vocal students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3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Wider reading </a:t>
                      </a:r>
                      <a:r>
                        <a:rPr lang="en-GB" sz="2300" b="0" i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undertaken</a:t>
                      </a:r>
                      <a:r>
                        <a:rPr lang="en-GB" sz="23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en-GB" sz="23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outside of lessons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3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Students become familiar with </a:t>
                      </a:r>
                      <a:r>
                        <a:rPr lang="en-GB" sz="23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university style learning </a:t>
                      </a:r>
                      <a:endParaRPr lang="en-GB" sz="23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23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3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Weekly l</a:t>
                      </a:r>
                      <a:r>
                        <a:rPr lang="en-GB" sz="23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esson time </a:t>
                      </a:r>
                      <a:r>
                        <a:rPr lang="en-GB" sz="23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‘lost’</a:t>
                      </a:r>
                      <a:endParaRPr lang="en-GB" sz="230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3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en-GB" sz="23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Insufficient preparation </a:t>
                      </a:r>
                      <a:r>
                        <a:rPr lang="en-GB" sz="23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by a minority</a:t>
                      </a:r>
                      <a:endParaRPr lang="en-GB" sz="2300" b="1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3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Some students a bit </a:t>
                      </a:r>
                      <a:r>
                        <a:rPr lang="en-GB" sz="23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too relaxed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3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Over reliance on teacher by a few students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2300" b="1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230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124" name="Picture 4" descr="Smiley, Cartoon Smile design, logo Illust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1549301" cy="1549301"/>
          </a:xfrm>
          <a:prstGeom prst="rect">
            <a:avLst/>
          </a:prstGeom>
          <a:noFill/>
        </p:spPr>
      </p:pic>
      <p:pic>
        <p:nvPicPr>
          <p:cNvPr id="5126" name="Picture 6" descr="http://farm8.staticflickr.com/7010/6417063815_3d06e76f69_z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085184"/>
            <a:ext cx="1783110" cy="145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6804"/>
            <a:ext cx="32038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u="sng" dirty="0" smtClean="0">
                <a:latin typeface="Century Gothic" pitchFamily="34" charset="0"/>
                <a:cs typeface="Times New Roman" pitchFamily="18" charset="0"/>
              </a:rPr>
              <a:t>Students’ perspective (May 2013)</a:t>
            </a:r>
            <a:endParaRPr lang="en-GB" sz="2800" dirty="0" smtClean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2915816" y="332656"/>
            <a:ext cx="3024336" cy="1440160"/>
          </a:xfrm>
          <a:prstGeom prst="wedgeEllipseCallo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entury Gothic" pitchFamily="34" charset="0"/>
              </a:rPr>
              <a:t>Allows </a:t>
            </a:r>
            <a:r>
              <a:rPr lang="en-GB" b="1" dirty="0" smtClean="0">
                <a:solidFill>
                  <a:schemeClr val="tx1"/>
                </a:solidFill>
                <a:latin typeface="Century Gothic" pitchFamily="34" charset="0"/>
              </a:rPr>
              <a:t>reflection and clarification </a:t>
            </a:r>
            <a:r>
              <a:rPr lang="en-GB" dirty="0" smtClean="0">
                <a:solidFill>
                  <a:schemeClr val="tx1"/>
                </a:solidFill>
                <a:latin typeface="Century Gothic" pitchFamily="34" charset="0"/>
              </a:rPr>
              <a:t>on previous learning</a:t>
            </a:r>
            <a:endParaRPr lang="en-GB" dirty="0"/>
          </a:p>
        </p:txBody>
      </p:sp>
      <p:sp>
        <p:nvSpPr>
          <p:cNvPr id="5" name="Oval Callout 4"/>
          <p:cNvSpPr/>
          <p:nvPr/>
        </p:nvSpPr>
        <p:spPr>
          <a:xfrm>
            <a:off x="3131840" y="3789040"/>
            <a:ext cx="3024336" cy="1224136"/>
          </a:xfrm>
          <a:prstGeom prst="wedgeEllipseCallout">
            <a:avLst>
              <a:gd name="adj1" fmla="val 37311"/>
              <a:gd name="adj2" fmla="val -5667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Century Gothic" pitchFamily="34" charset="0"/>
              </a:rPr>
              <a:t>Diverse viewpoints </a:t>
            </a:r>
            <a:r>
              <a:rPr lang="en-GB" dirty="0" smtClean="0">
                <a:solidFill>
                  <a:schemeClr val="tx1"/>
                </a:solidFill>
                <a:latin typeface="Century Gothic" pitchFamily="34" charset="0"/>
              </a:rPr>
              <a:t>could be expressed</a:t>
            </a:r>
            <a:endParaRPr lang="en-GB" dirty="0"/>
          </a:p>
        </p:txBody>
      </p:sp>
      <p:sp>
        <p:nvSpPr>
          <p:cNvPr id="6" name="Oval Callout 5"/>
          <p:cNvSpPr/>
          <p:nvPr/>
        </p:nvSpPr>
        <p:spPr>
          <a:xfrm>
            <a:off x="179512" y="1484784"/>
            <a:ext cx="3024336" cy="1440160"/>
          </a:xfrm>
          <a:prstGeom prst="wedgeEllipseCallout">
            <a:avLst>
              <a:gd name="adj1" fmla="val -19663"/>
              <a:gd name="adj2" fmla="val -56388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entury Gothic" pitchFamily="34" charset="0"/>
              </a:rPr>
              <a:t>A good </a:t>
            </a:r>
            <a:r>
              <a:rPr lang="en-GB" b="1" dirty="0" smtClean="0">
                <a:solidFill>
                  <a:schemeClr val="tx1"/>
                </a:solidFill>
                <a:latin typeface="Century Gothic" pitchFamily="34" charset="0"/>
              </a:rPr>
              <a:t>motivation</a:t>
            </a:r>
            <a:r>
              <a:rPr lang="en-GB" dirty="0" smtClean="0">
                <a:solidFill>
                  <a:schemeClr val="tx1"/>
                </a:solidFill>
                <a:latin typeface="Century Gothic" pitchFamily="34" charset="0"/>
              </a:rPr>
              <a:t> to do the preparation reading</a:t>
            </a:r>
            <a:endParaRPr lang="en-GB" dirty="0"/>
          </a:p>
        </p:txBody>
      </p:sp>
      <p:sp>
        <p:nvSpPr>
          <p:cNvPr id="7" name="Oval Callout 6"/>
          <p:cNvSpPr/>
          <p:nvPr/>
        </p:nvSpPr>
        <p:spPr>
          <a:xfrm>
            <a:off x="3131840" y="1988840"/>
            <a:ext cx="3024336" cy="1584176"/>
          </a:xfrm>
          <a:prstGeom prst="wedgeEllipse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entury Gothic" pitchFamily="34" charset="0"/>
              </a:rPr>
              <a:t>More </a:t>
            </a:r>
            <a:r>
              <a:rPr lang="en-GB" sz="2000" b="1" dirty="0" smtClean="0">
                <a:solidFill>
                  <a:schemeClr val="tx1"/>
                </a:solidFill>
                <a:latin typeface="Century Gothic" pitchFamily="34" charset="0"/>
              </a:rPr>
              <a:t>individual attention </a:t>
            </a:r>
            <a:r>
              <a:rPr lang="en-GB" sz="2000" dirty="0" smtClean="0">
                <a:solidFill>
                  <a:schemeClr val="tx1"/>
                </a:solidFill>
                <a:latin typeface="Century Gothic" pitchFamily="34" charset="0"/>
              </a:rPr>
              <a:t>from class teacher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3491880" y="5229200"/>
            <a:ext cx="3024336" cy="1440160"/>
          </a:xfrm>
          <a:prstGeom prst="wedgeEllipseCallout">
            <a:avLst>
              <a:gd name="adj1" fmla="val -33024"/>
              <a:gd name="adj2" fmla="val 5021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None/>
            </a:pPr>
            <a:r>
              <a:rPr lang="en-GB" dirty="0" smtClean="0">
                <a:solidFill>
                  <a:schemeClr val="tx1"/>
                </a:solidFill>
                <a:latin typeface="Century Gothic" pitchFamily="34" charset="0"/>
              </a:rPr>
              <a:t>Smaller group sizes encouraged </a:t>
            </a:r>
            <a:r>
              <a:rPr lang="en-GB" b="1" dirty="0" smtClean="0">
                <a:solidFill>
                  <a:schemeClr val="tx1"/>
                </a:solidFill>
                <a:latin typeface="Century Gothic" pitchFamily="34" charset="0"/>
              </a:rPr>
              <a:t>discussion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179512" y="4797152"/>
            <a:ext cx="3151584" cy="1783432"/>
          </a:xfrm>
          <a:prstGeom prst="wedgeEllipseCallout">
            <a:avLst>
              <a:gd name="adj1" fmla="val 18001"/>
              <a:gd name="adj2" fmla="val 56978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None/>
            </a:pPr>
            <a:r>
              <a:rPr lang="en-GB" dirty="0" smtClean="0">
                <a:solidFill>
                  <a:schemeClr val="tx1"/>
                </a:solidFill>
                <a:latin typeface="Century Gothic" pitchFamily="34" charset="0"/>
              </a:rPr>
              <a:t>Appreciated the value, with hindsight- </a:t>
            </a:r>
            <a:r>
              <a:rPr lang="en-GB" b="1" dirty="0" smtClean="0">
                <a:solidFill>
                  <a:schemeClr val="tx1"/>
                </a:solidFill>
                <a:latin typeface="Century Gothic" pitchFamily="34" charset="0"/>
              </a:rPr>
              <a:t>ideal preparation for university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179512" y="3068960"/>
            <a:ext cx="2972072" cy="1584176"/>
          </a:xfrm>
          <a:prstGeom prst="wedgeEllipseCallout">
            <a:avLst>
              <a:gd name="adj1" fmla="val -40186"/>
              <a:gd name="adj2" fmla="val 58599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Century Gothic" pitchFamily="34" charset="0"/>
              </a:rPr>
              <a:t>Broader and deeper understanding </a:t>
            </a:r>
            <a:r>
              <a:rPr lang="en-GB" sz="2000" dirty="0" smtClean="0">
                <a:solidFill>
                  <a:schemeClr val="tx1"/>
                </a:solidFill>
                <a:latin typeface="Century Gothic" pitchFamily="34" charset="0"/>
              </a:rPr>
              <a:t>of a topic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6300192" y="1772816"/>
            <a:ext cx="2627784" cy="1440160"/>
          </a:xfrm>
          <a:prstGeom prst="wedgeEllipseCallou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Century Gothic" pitchFamily="34" charset="0"/>
              </a:rPr>
              <a:t>‘Missed’ half a lesson </a:t>
            </a:r>
            <a:r>
              <a:rPr lang="en-GB" dirty="0" smtClean="0">
                <a:solidFill>
                  <a:schemeClr val="tx1"/>
                </a:solidFill>
                <a:latin typeface="Century Gothic" pitchFamily="34" charset="0"/>
              </a:rPr>
              <a:t>of contact time with teacher</a:t>
            </a:r>
            <a:endParaRPr lang="en-GB" dirty="0"/>
          </a:p>
        </p:txBody>
      </p:sp>
      <p:sp>
        <p:nvSpPr>
          <p:cNvPr id="12" name="Oval Callout 11"/>
          <p:cNvSpPr/>
          <p:nvPr/>
        </p:nvSpPr>
        <p:spPr>
          <a:xfrm>
            <a:off x="6300192" y="3573016"/>
            <a:ext cx="2628800" cy="1440160"/>
          </a:xfrm>
          <a:prstGeom prst="wedgeEllipseCallout">
            <a:avLst>
              <a:gd name="adj1" fmla="val 31584"/>
              <a:gd name="adj2" fmla="val -596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entury Gothic" pitchFamily="34" charset="0"/>
              </a:rPr>
              <a:t>Not always enough </a:t>
            </a:r>
            <a:r>
              <a:rPr lang="en-GB" b="1" dirty="0" smtClean="0">
                <a:solidFill>
                  <a:schemeClr val="tx1"/>
                </a:solidFill>
                <a:latin typeface="Century Gothic" pitchFamily="34" charset="0"/>
              </a:rPr>
              <a:t>exam focus</a:t>
            </a:r>
            <a:endParaRPr lang="en-GB" b="1" dirty="0"/>
          </a:p>
        </p:txBody>
      </p:sp>
      <p:sp>
        <p:nvSpPr>
          <p:cNvPr id="13" name="Oval Callout 12"/>
          <p:cNvSpPr/>
          <p:nvPr/>
        </p:nvSpPr>
        <p:spPr>
          <a:xfrm>
            <a:off x="6660232" y="5157192"/>
            <a:ext cx="2304256" cy="1224136"/>
          </a:xfrm>
          <a:prstGeom prst="wedgeEllipseCallout">
            <a:avLst>
              <a:gd name="adj1" fmla="val 29009"/>
              <a:gd name="adj2" fmla="val 65948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entury Gothic" pitchFamily="34" charset="0"/>
              </a:rPr>
              <a:t>Imbalance of </a:t>
            </a:r>
            <a:r>
              <a:rPr lang="en-GB" sz="2000" b="1" dirty="0" smtClean="0">
                <a:solidFill>
                  <a:schemeClr val="tx1"/>
                </a:solidFill>
                <a:latin typeface="Century Gothic" pitchFamily="34" charset="0"/>
              </a:rPr>
              <a:t>work load</a:t>
            </a:r>
          </a:p>
        </p:txBody>
      </p:sp>
      <p:sp>
        <p:nvSpPr>
          <p:cNvPr id="15" name="Oval Callout 14"/>
          <p:cNvSpPr/>
          <p:nvPr/>
        </p:nvSpPr>
        <p:spPr>
          <a:xfrm>
            <a:off x="6156176" y="188640"/>
            <a:ext cx="2664296" cy="1440160"/>
          </a:xfrm>
          <a:prstGeom prst="wedgeEllipseCallout">
            <a:avLst>
              <a:gd name="adj1" fmla="val -46534"/>
              <a:gd name="adj2" fmla="val 4854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entury Gothic" pitchFamily="34" charset="0"/>
              </a:rPr>
              <a:t>Helped to </a:t>
            </a:r>
            <a:r>
              <a:rPr lang="en-GB" sz="2000" b="1" dirty="0" smtClean="0">
                <a:solidFill>
                  <a:schemeClr val="tx1"/>
                </a:solidFill>
                <a:latin typeface="Century Gothic" pitchFamily="34" charset="0"/>
              </a:rPr>
              <a:t>consolidate </a:t>
            </a:r>
            <a:r>
              <a:rPr lang="en-GB" sz="2000" dirty="0" smtClean="0">
                <a:solidFill>
                  <a:schemeClr val="tx1"/>
                </a:solidFill>
                <a:latin typeface="Century Gothic" pitchFamily="34" charset="0"/>
              </a:rPr>
              <a:t>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76672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u="sng" dirty="0" smtClean="0">
                <a:latin typeface="Century Gothic" pitchFamily="34" charset="0"/>
                <a:cs typeface="Times New Roman" pitchFamily="18" charset="0"/>
              </a:rPr>
              <a:t>Developing the seminar format – September 2012</a:t>
            </a:r>
            <a:endParaRPr kumimoji="0" lang="en-GB" sz="2800" b="0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Students</a:t>
            </a:r>
            <a:r>
              <a:rPr kumimoji="0" lang="en-GB" sz="2800" b="0" i="0" u="none" strike="noStrike" cap="none" normalizeH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required to stick to their allocated seminar group – no ‘chopping and changing’ allowed.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800" dirty="0" smtClean="0">
                <a:latin typeface="Century Gothic" pitchFamily="34" charset="0"/>
                <a:cs typeface="Times New Roman" pitchFamily="18" charset="0"/>
              </a:rPr>
              <a:t> Politics reshuffled the groups twice during the year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800" dirty="0" smtClean="0">
                <a:latin typeface="Century Gothic" pitchFamily="34" charset="0"/>
                <a:cs typeface="Times New Roman" pitchFamily="18" charset="0"/>
              </a:rPr>
              <a:t> Clear preparation tasks placed on </a:t>
            </a:r>
            <a:r>
              <a:rPr lang="en-GB" sz="2800" dirty="0" err="1" smtClean="0">
                <a:latin typeface="Century Gothic" pitchFamily="34" charset="0"/>
                <a:cs typeface="Times New Roman" pitchFamily="18" charset="0"/>
              </a:rPr>
              <a:t>Moodle</a:t>
            </a:r>
            <a:r>
              <a:rPr lang="en-GB" sz="2800" dirty="0" smtClean="0">
                <a:latin typeface="Century Gothic" pitchFamily="34" charset="0"/>
                <a:cs typeface="Times New Roman" pitchFamily="18" charset="0"/>
              </a:rPr>
              <a:t> and emailed to students on weekly basis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GB" sz="3200" dirty="0" smtClean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2049" name="Picture 1" descr="C:\Users\00169\AppData\Local\Microsoft\Windows\Temporary Internet Files\Content.IE5\63X8LGT9\IMG_420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77072"/>
            <a:ext cx="3851920" cy="2567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554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00169</dc:creator>
  <cp:lastModifiedBy>00271</cp:lastModifiedBy>
  <cp:revision>44</cp:revision>
  <dcterms:created xsi:type="dcterms:W3CDTF">2012-12-14T11:49:46Z</dcterms:created>
  <dcterms:modified xsi:type="dcterms:W3CDTF">2013-07-04T08:46:15Z</dcterms:modified>
</cp:coreProperties>
</file>