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9" r:id="rId2"/>
    <p:sldId id="256" r:id="rId3"/>
    <p:sldId id="266" r:id="rId4"/>
    <p:sldId id="267" r:id="rId5"/>
    <p:sldId id="262" r:id="rId6"/>
    <p:sldId id="263" r:id="rId7"/>
    <p:sldId id="257" r:id="rId8"/>
    <p:sldId id="258" r:id="rId9"/>
    <p:sldId id="260" r:id="rId10"/>
    <p:sldId id="261" r:id="rId11"/>
    <p:sldId id="270" r:id="rId12"/>
    <p:sldId id="271" r:id="rId13"/>
    <p:sldId id="268" r:id="rId14"/>
    <p:sldId id="272" r:id="rId15"/>
    <p:sldId id="275" r:id="rId16"/>
    <p:sldId id="273" r:id="rId17"/>
    <p:sldId id="274" r:id="rId18"/>
    <p:sldId id="276" r:id="rId19"/>
    <p:sldId id="277" r:id="rId20"/>
    <p:sldId id="278" r:id="rId21"/>
    <p:sldId id="279" r:id="rId22"/>
    <p:sldId id="280"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27A1"/>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79" autoAdjust="0"/>
    <p:restoredTop sz="94660"/>
  </p:normalViewPr>
  <p:slideViewPr>
    <p:cSldViewPr>
      <p:cViewPr varScale="1">
        <p:scale>
          <a:sx n="102" d="100"/>
          <a:sy n="102" d="100"/>
        </p:scale>
        <p:origin x="-140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D93754-68FA-4961-B343-D65957E55595}" type="datetimeFigureOut">
              <a:rPr lang="en-GB" smtClean="0"/>
              <a:pPr/>
              <a:t>04/07/2013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35EEC32-77E2-4187-ABAA-6032C10571EC}"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D93754-68FA-4961-B343-D65957E55595}" type="datetimeFigureOut">
              <a:rPr lang="en-GB" smtClean="0"/>
              <a:pPr/>
              <a:t>04/07/2013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5EEC32-77E2-4187-ABAA-6032C10571EC}"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17638"/>
          </a:xfrm>
          <a:solidFill>
            <a:srgbClr val="FFFF00"/>
          </a:solidFill>
        </p:spPr>
        <p:txBody>
          <a:bodyPr>
            <a:noAutofit/>
          </a:bodyPr>
          <a:lstStyle/>
          <a:p>
            <a:r>
              <a:rPr lang="en-GB" sz="2800" dirty="0" smtClean="0">
                <a:solidFill>
                  <a:srgbClr val="FF0000"/>
                </a:solidFill>
              </a:rPr>
              <a:t>Team Challenge – Task 1: </a:t>
            </a:r>
            <a:r>
              <a:rPr lang="en-GB" sz="2800" dirty="0" smtClean="0"/>
              <a:t>on-going competition at the start of a lesson</a:t>
            </a:r>
            <a:br>
              <a:rPr lang="en-GB" sz="2800" dirty="0" smtClean="0"/>
            </a:br>
            <a:r>
              <a:rPr lang="en-GB" sz="2800" dirty="0" smtClean="0"/>
              <a:t>2pts for each correctly answered general knowledge question</a:t>
            </a:r>
            <a:endParaRPr lang="en-GB" sz="2800" dirty="0"/>
          </a:p>
        </p:txBody>
      </p:sp>
      <p:sp>
        <p:nvSpPr>
          <p:cNvPr id="4" name="Content Placeholder 3"/>
          <p:cNvSpPr>
            <a:spLocks noGrp="1"/>
          </p:cNvSpPr>
          <p:nvPr>
            <p:ph sz="half" idx="1"/>
          </p:nvPr>
        </p:nvSpPr>
        <p:spPr>
          <a:xfrm>
            <a:off x="0" y="1412776"/>
            <a:ext cx="4283968" cy="5445224"/>
          </a:xfrm>
        </p:spPr>
        <p:txBody>
          <a:bodyPr/>
          <a:lstStyle/>
          <a:p>
            <a:r>
              <a:rPr lang="en-GB" b="1" dirty="0" smtClean="0">
                <a:solidFill>
                  <a:srgbClr val="0070C0"/>
                </a:solidFill>
              </a:rPr>
              <a:t>Blue Team:</a:t>
            </a:r>
          </a:p>
          <a:p>
            <a:endParaRPr lang="en-GB" b="1" dirty="0" smtClean="0"/>
          </a:p>
          <a:p>
            <a:endParaRPr lang="en-GB" b="1" dirty="0" smtClean="0"/>
          </a:p>
          <a:p>
            <a:endParaRPr lang="en-GB" b="1" dirty="0" smtClean="0"/>
          </a:p>
          <a:p>
            <a:endParaRPr lang="en-GB" b="1" dirty="0" smtClean="0"/>
          </a:p>
          <a:p>
            <a:r>
              <a:rPr lang="en-GB" b="1" dirty="0" smtClean="0">
                <a:solidFill>
                  <a:srgbClr val="FF0000"/>
                </a:solidFill>
              </a:rPr>
              <a:t>Red Team:</a:t>
            </a:r>
            <a:endParaRPr lang="en-GB" b="1" dirty="0">
              <a:solidFill>
                <a:srgbClr val="FF0000"/>
              </a:solidFill>
            </a:endParaRPr>
          </a:p>
        </p:txBody>
      </p:sp>
      <p:sp>
        <p:nvSpPr>
          <p:cNvPr id="5" name="Content Placeholder 4"/>
          <p:cNvSpPr>
            <a:spLocks noGrp="1"/>
          </p:cNvSpPr>
          <p:nvPr>
            <p:ph sz="half" idx="2"/>
          </p:nvPr>
        </p:nvSpPr>
        <p:spPr>
          <a:xfrm>
            <a:off x="4499992" y="1412776"/>
            <a:ext cx="4644008" cy="5445224"/>
          </a:xfrm>
        </p:spPr>
        <p:txBody>
          <a:bodyPr/>
          <a:lstStyle/>
          <a:p>
            <a:r>
              <a:rPr lang="en-GB" b="1" dirty="0" smtClean="0">
                <a:solidFill>
                  <a:schemeClr val="accent6">
                    <a:lumMod val="75000"/>
                  </a:schemeClr>
                </a:solidFill>
              </a:rPr>
              <a:t>Yellow Team:</a:t>
            </a:r>
          </a:p>
          <a:p>
            <a:endParaRPr lang="en-GB" b="1" dirty="0" smtClean="0"/>
          </a:p>
          <a:p>
            <a:endParaRPr lang="en-GB" b="1" dirty="0" smtClean="0"/>
          </a:p>
          <a:p>
            <a:endParaRPr lang="en-GB" b="1" dirty="0" smtClean="0"/>
          </a:p>
          <a:p>
            <a:endParaRPr lang="en-GB" b="1" dirty="0" smtClean="0"/>
          </a:p>
          <a:p>
            <a:r>
              <a:rPr lang="en-GB" b="1" dirty="0" smtClean="0">
                <a:solidFill>
                  <a:srgbClr val="00B050"/>
                </a:solidFill>
              </a:rPr>
              <a:t>Green Team:</a:t>
            </a:r>
            <a:endParaRPr lang="en-GB" b="1" dirty="0">
              <a:solidFill>
                <a:srgbClr val="00B05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228998"/>
          </a:xfrm>
          <a:solidFill>
            <a:srgbClr val="FFFF00"/>
          </a:solidFill>
        </p:spPr>
        <p:txBody>
          <a:bodyPr>
            <a:noAutofit/>
          </a:bodyPr>
          <a:lstStyle/>
          <a:p>
            <a:r>
              <a:rPr lang="en-GB" sz="3600" b="1" dirty="0" smtClean="0"/>
              <a:t>Answer: </a:t>
            </a:r>
            <a:r>
              <a:rPr lang="en-GB" sz="3600" dirty="0" smtClean="0"/>
              <a:t>according to the students, the top 4 learning benefits of team Challenge are:</a:t>
            </a:r>
            <a:endParaRPr lang="en-GB" sz="3600" dirty="0"/>
          </a:p>
        </p:txBody>
      </p:sp>
      <p:sp>
        <p:nvSpPr>
          <p:cNvPr id="3" name="Content Placeholder 2"/>
          <p:cNvSpPr>
            <a:spLocks noGrp="1"/>
          </p:cNvSpPr>
          <p:nvPr>
            <p:ph idx="1"/>
          </p:nvPr>
        </p:nvSpPr>
        <p:spPr>
          <a:xfrm>
            <a:off x="0" y="1268760"/>
            <a:ext cx="9144000" cy="5589240"/>
          </a:xfrm>
        </p:spPr>
        <p:txBody>
          <a:bodyPr>
            <a:normAutofit/>
          </a:bodyPr>
          <a:lstStyle/>
          <a:p>
            <a:pPr>
              <a:buNone/>
            </a:pPr>
            <a:r>
              <a:rPr lang="en-GB" b="1" dirty="0" smtClean="0">
                <a:solidFill>
                  <a:srgbClr val="FF0000"/>
                </a:solidFill>
              </a:rPr>
              <a:t>1) Learning terminology:  9</a:t>
            </a:r>
          </a:p>
          <a:p>
            <a:pPr>
              <a:buNone/>
            </a:pPr>
            <a:endParaRPr lang="en-GB" b="1" dirty="0" smtClean="0">
              <a:solidFill>
                <a:srgbClr val="FF0000"/>
              </a:solidFill>
            </a:endParaRPr>
          </a:p>
          <a:p>
            <a:pPr>
              <a:buNone/>
            </a:pPr>
            <a:r>
              <a:rPr lang="en-GB" b="1" dirty="0" smtClean="0">
                <a:solidFill>
                  <a:schemeClr val="tx2">
                    <a:lumMod val="60000"/>
                    <a:lumOff val="40000"/>
                  </a:schemeClr>
                </a:solidFill>
              </a:rPr>
              <a:t>2) Building &amp; developing relationships: 7</a:t>
            </a:r>
          </a:p>
          <a:p>
            <a:pPr>
              <a:buNone/>
            </a:pPr>
            <a:endParaRPr lang="en-GB" b="1" dirty="0">
              <a:solidFill>
                <a:schemeClr val="tx2">
                  <a:lumMod val="60000"/>
                  <a:lumOff val="40000"/>
                </a:schemeClr>
              </a:solidFill>
            </a:endParaRPr>
          </a:p>
          <a:p>
            <a:pPr>
              <a:buNone/>
            </a:pPr>
            <a:r>
              <a:rPr lang="en-GB" b="1" dirty="0" smtClean="0">
                <a:solidFill>
                  <a:srgbClr val="00B050"/>
                </a:solidFill>
              </a:rPr>
              <a:t>3) Increasing Motivation: 6</a:t>
            </a:r>
          </a:p>
          <a:p>
            <a:pPr>
              <a:buNone/>
            </a:pPr>
            <a:endParaRPr lang="en-GB" b="1" dirty="0" smtClean="0">
              <a:solidFill>
                <a:srgbClr val="00B050"/>
              </a:solidFill>
            </a:endParaRPr>
          </a:p>
          <a:p>
            <a:pPr>
              <a:buNone/>
            </a:pPr>
            <a:r>
              <a:rPr lang="en-GB" b="1" dirty="0" smtClean="0">
                <a:solidFill>
                  <a:srgbClr val="7030A0"/>
                </a:solidFill>
              </a:rPr>
              <a:t>(4) Improving analytical skills: 5</a:t>
            </a:r>
          </a:p>
          <a:p>
            <a:pPr>
              <a:buNone/>
            </a:pPr>
            <a:r>
              <a:rPr lang="en-GB" b="1" dirty="0" smtClean="0">
                <a:solidFill>
                  <a:srgbClr val="7030A0"/>
                </a:solidFill>
              </a:rPr>
              <a:t>      Improving ability to meet deadlines: 5</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08720"/>
          </a:xfrm>
          <a:solidFill>
            <a:srgbClr val="FFFF00"/>
          </a:solidFill>
        </p:spPr>
        <p:txBody>
          <a:bodyPr>
            <a:noAutofit/>
          </a:bodyPr>
          <a:lstStyle/>
          <a:p>
            <a:r>
              <a:rPr lang="en-GB" sz="2400" b="1" dirty="0" smtClean="0"/>
              <a:t>Making the ‘Ordinary’ Competitive in a way that doesn’t detract from quality: analytical paragraphs &amp; symbols (see handout 3)</a:t>
            </a:r>
            <a:endParaRPr lang="en-GB" sz="2400" b="1" dirty="0"/>
          </a:p>
        </p:txBody>
      </p:sp>
      <p:sp>
        <p:nvSpPr>
          <p:cNvPr id="3" name="Content Placeholder 2"/>
          <p:cNvSpPr>
            <a:spLocks noGrp="1"/>
          </p:cNvSpPr>
          <p:nvPr>
            <p:ph idx="1"/>
          </p:nvPr>
        </p:nvSpPr>
        <p:spPr>
          <a:xfrm>
            <a:off x="0" y="908720"/>
            <a:ext cx="9144000" cy="5949280"/>
          </a:xfrm>
        </p:spPr>
        <p:txBody>
          <a:bodyPr>
            <a:normAutofit fontScale="77500" lnSpcReduction="20000"/>
          </a:bodyPr>
          <a:lstStyle/>
          <a:p>
            <a:r>
              <a:rPr lang="en-GB" b="1" dirty="0" smtClean="0">
                <a:solidFill>
                  <a:srgbClr val="FF0000"/>
                </a:solidFill>
              </a:rPr>
              <a:t>Team Challenge: task 5: as a group, write an analytical paragraph explaining what you believe the symbol of ‘ the jail under the house’ might represent in the extract from ‘All My Sons’. Time: 15 </a:t>
            </a:r>
            <a:r>
              <a:rPr lang="en-GB" b="1" dirty="0" err="1" smtClean="0">
                <a:solidFill>
                  <a:srgbClr val="FF0000"/>
                </a:solidFill>
              </a:rPr>
              <a:t>mins</a:t>
            </a:r>
            <a:r>
              <a:rPr lang="en-GB" b="1" dirty="0" smtClean="0">
                <a:solidFill>
                  <a:srgbClr val="FF0000"/>
                </a:solidFill>
              </a:rPr>
              <a:t>.</a:t>
            </a:r>
          </a:p>
          <a:p>
            <a:endParaRPr lang="en-GB" dirty="0" smtClean="0">
              <a:solidFill>
                <a:srgbClr val="FF0000"/>
              </a:solidFill>
            </a:endParaRPr>
          </a:p>
          <a:p>
            <a:pPr>
              <a:buNone/>
            </a:pPr>
            <a:r>
              <a:rPr lang="en-GB" u="sng" dirty="0" smtClean="0">
                <a:solidFill>
                  <a:srgbClr val="0070C0"/>
                </a:solidFill>
              </a:rPr>
              <a:t>Background: </a:t>
            </a:r>
            <a:r>
              <a:rPr lang="en-GB" dirty="0" smtClean="0">
                <a:solidFill>
                  <a:srgbClr val="0070C0"/>
                </a:solidFill>
              </a:rPr>
              <a:t>The play is a tragedy. The play is set in 1940s post-war</a:t>
            </a:r>
          </a:p>
          <a:p>
            <a:pPr>
              <a:buNone/>
            </a:pPr>
            <a:r>
              <a:rPr lang="en-GB" dirty="0" smtClean="0">
                <a:solidFill>
                  <a:srgbClr val="0070C0"/>
                </a:solidFill>
              </a:rPr>
              <a:t>America. Joe Keller is a successful  business man whose business has</a:t>
            </a:r>
          </a:p>
          <a:p>
            <a:pPr>
              <a:buNone/>
            </a:pPr>
            <a:r>
              <a:rPr lang="en-GB" dirty="0" smtClean="0">
                <a:solidFill>
                  <a:srgbClr val="0070C0"/>
                </a:solidFill>
              </a:rPr>
              <a:t>done extremely well due to the war, during which he manufactured</a:t>
            </a:r>
          </a:p>
          <a:p>
            <a:pPr>
              <a:buNone/>
            </a:pPr>
            <a:r>
              <a:rPr lang="en-GB" dirty="0" smtClean="0">
                <a:solidFill>
                  <a:srgbClr val="0070C0"/>
                </a:solidFill>
              </a:rPr>
              <a:t>aircraft engines. During the war, Keller and his partner, Steve, went to</a:t>
            </a:r>
          </a:p>
          <a:p>
            <a:pPr>
              <a:buNone/>
            </a:pPr>
            <a:r>
              <a:rPr lang="en-GB" dirty="0" smtClean="0">
                <a:solidFill>
                  <a:srgbClr val="0070C0"/>
                </a:solidFill>
              </a:rPr>
              <a:t>court for supplying cracked cylinder heads which resulted in pilots</a:t>
            </a:r>
          </a:p>
          <a:p>
            <a:pPr>
              <a:buNone/>
            </a:pPr>
            <a:r>
              <a:rPr lang="en-GB" dirty="0" smtClean="0">
                <a:solidFill>
                  <a:srgbClr val="0070C0"/>
                </a:solidFill>
              </a:rPr>
              <a:t>being killed. Keller got away without a conviction, but Steve was sent</a:t>
            </a:r>
          </a:p>
          <a:p>
            <a:pPr>
              <a:buNone/>
            </a:pPr>
            <a:r>
              <a:rPr lang="en-GB" dirty="0" smtClean="0">
                <a:solidFill>
                  <a:srgbClr val="0070C0"/>
                </a:solidFill>
              </a:rPr>
              <a:t>to prison. It is revealed that Joe pretended to be sick on the day the</a:t>
            </a:r>
          </a:p>
          <a:p>
            <a:pPr>
              <a:buNone/>
            </a:pPr>
            <a:r>
              <a:rPr lang="en-GB" dirty="0" smtClean="0">
                <a:solidFill>
                  <a:srgbClr val="0070C0"/>
                </a:solidFill>
              </a:rPr>
              <a:t>cylinders were sent out of the factory and denied a phone call he</a:t>
            </a:r>
          </a:p>
          <a:p>
            <a:pPr>
              <a:buNone/>
            </a:pPr>
            <a:r>
              <a:rPr lang="en-GB" dirty="0" smtClean="0">
                <a:solidFill>
                  <a:srgbClr val="0070C0"/>
                </a:solidFill>
              </a:rPr>
              <a:t>made to Steve giving him permission to ‘cover over the cracks’ and</a:t>
            </a:r>
          </a:p>
          <a:p>
            <a:pPr>
              <a:buNone/>
            </a:pPr>
            <a:r>
              <a:rPr lang="en-GB" dirty="0" smtClean="0">
                <a:solidFill>
                  <a:srgbClr val="0070C0"/>
                </a:solidFill>
              </a:rPr>
              <a:t>send the cylinders out. Steve goes to jail. Joe goes free.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rgbClr val="FFFF00"/>
          </a:solidFill>
        </p:spPr>
        <p:txBody>
          <a:bodyPr>
            <a:normAutofit/>
          </a:bodyPr>
          <a:lstStyle/>
          <a:p>
            <a:r>
              <a:rPr lang="en-GB" sz="3600" dirty="0" smtClean="0"/>
              <a:t>Making the mundane competitive in Literature:</a:t>
            </a:r>
            <a:endParaRPr lang="en-GB" sz="3600" dirty="0"/>
          </a:p>
        </p:txBody>
      </p:sp>
      <p:sp>
        <p:nvSpPr>
          <p:cNvPr id="3" name="Content Placeholder 2"/>
          <p:cNvSpPr>
            <a:spLocks noGrp="1"/>
          </p:cNvSpPr>
          <p:nvPr>
            <p:ph idx="1"/>
          </p:nvPr>
        </p:nvSpPr>
        <p:spPr>
          <a:xfrm>
            <a:off x="0" y="764704"/>
            <a:ext cx="9144000" cy="6093296"/>
          </a:xfrm>
        </p:spPr>
        <p:txBody>
          <a:bodyPr>
            <a:normAutofit fontScale="85000" lnSpcReduction="20000"/>
          </a:bodyPr>
          <a:lstStyle/>
          <a:p>
            <a:pPr algn="ctr">
              <a:buNone/>
            </a:pPr>
            <a:r>
              <a:rPr lang="en-GB" b="1" dirty="0" smtClean="0">
                <a:solidFill>
                  <a:srgbClr val="0070C0"/>
                </a:solidFill>
              </a:rPr>
              <a:t>‘The John Clare Optional Essay Competition’: competition doesn’t have to be anything creative or ‘fun’ – </a:t>
            </a:r>
          </a:p>
          <a:p>
            <a:pPr algn="ctr">
              <a:buNone/>
            </a:pPr>
            <a:endParaRPr lang="en-GB" b="1" dirty="0" smtClean="0">
              <a:solidFill>
                <a:srgbClr val="0070C0"/>
              </a:solidFill>
            </a:endParaRPr>
          </a:p>
          <a:p>
            <a:pPr algn="ctr">
              <a:buNone/>
            </a:pPr>
            <a:r>
              <a:rPr lang="en-GB" b="1" dirty="0" smtClean="0">
                <a:solidFill>
                  <a:srgbClr val="0070C0"/>
                </a:solidFill>
              </a:rPr>
              <a:t>This was a cross-class competition: 3 classes competed against one another to produce optional practice essays for Section B of their summer exam for two prizes:</a:t>
            </a:r>
          </a:p>
          <a:p>
            <a:pPr algn="ctr">
              <a:buNone/>
            </a:pPr>
            <a:endParaRPr lang="en-GB" b="1" dirty="0" smtClean="0">
              <a:solidFill>
                <a:srgbClr val="0070C0"/>
              </a:solidFill>
            </a:endParaRPr>
          </a:p>
          <a:p>
            <a:pPr marL="514350" indent="-514350" algn="ctr">
              <a:buAutoNum type="arabicPeriod"/>
            </a:pPr>
            <a:r>
              <a:rPr lang="en-GB" b="1" dirty="0" smtClean="0">
                <a:solidFill>
                  <a:srgbClr val="E527A1"/>
                </a:solidFill>
              </a:rPr>
              <a:t>The class which, collectively, gave in the most would be treated to a cake lesson.</a:t>
            </a:r>
          </a:p>
          <a:p>
            <a:pPr marL="514350" indent="-514350" algn="ctr">
              <a:buAutoNum type="arabicPeriod"/>
            </a:pPr>
            <a:r>
              <a:rPr lang="en-GB" b="1" dirty="0" smtClean="0">
                <a:solidFill>
                  <a:srgbClr val="E527A1"/>
                </a:solidFill>
              </a:rPr>
              <a:t>The individual in each class who gave in the most essays would get a prize.</a:t>
            </a:r>
          </a:p>
          <a:p>
            <a:pPr marL="514350" indent="-514350" algn="ctr">
              <a:buAutoNum type="arabicPeriod"/>
            </a:pPr>
            <a:endParaRPr lang="en-GB" b="1" dirty="0" smtClean="0">
              <a:solidFill>
                <a:schemeClr val="accent6">
                  <a:lumMod val="75000"/>
                </a:schemeClr>
              </a:solidFill>
            </a:endParaRPr>
          </a:p>
          <a:p>
            <a:pPr marL="514350" indent="-514350" algn="ctr">
              <a:buNone/>
            </a:pPr>
            <a:r>
              <a:rPr lang="en-GB" b="1" u="sng" dirty="0" smtClean="0">
                <a:solidFill>
                  <a:schemeClr val="accent6">
                    <a:lumMod val="75000"/>
                  </a:schemeClr>
                </a:solidFill>
              </a:rPr>
              <a:t>The winning class gave in 29 practice essays before study leave started. The winning individual in the </a:t>
            </a:r>
            <a:r>
              <a:rPr lang="en-GB" b="1" u="sng" dirty="0" err="1" smtClean="0">
                <a:solidFill>
                  <a:schemeClr val="accent6">
                    <a:lumMod val="75000"/>
                  </a:schemeClr>
                </a:solidFill>
              </a:rPr>
              <a:t>organge</a:t>
            </a:r>
            <a:r>
              <a:rPr lang="en-GB" b="1" u="sng" dirty="0" smtClean="0">
                <a:solidFill>
                  <a:schemeClr val="accent6">
                    <a:lumMod val="75000"/>
                  </a:schemeClr>
                </a:solidFill>
              </a:rPr>
              <a:t> group gave in 8 practice essays.</a:t>
            </a:r>
            <a:endParaRPr lang="en-GB" b="1" u="sng" dirty="0">
              <a:solidFill>
                <a:schemeClr val="accent6">
                  <a:lumMod val="75000"/>
                </a:schemeClr>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20688"/>
          </a:xfrm>
          <a:solidFill>
            <a:srgbClr val="FFFF00"/>
          </a:solidFill>
        </p:spPr>
        <p:txBody>
          <a:bodyPr>
            <a:normAutofit fontScale="90000"/>
          </a:bodyPr>
          <a:lstStyle/>
          <a:p>
            <a:r>
              <a:rPr lang="en-GB" sz="4000" dirty="0" smtClean="0"/>
              <a:t>Team Challenge Success Stories</a:t>
            </a:r>
            <a:endParaRPr lang="en-GB" sz="4000" dirty="0"/>
          </a:p>
        </p:txBody>
      </p:sp>
      <p:graphicFrame>
        <p:nvGraphicFramePr>
          <p:cNvPr id="6" name="Content Placeholder 5"/>
          <p:cNvGraphicFramePr>
            <a:graphicFrameLocks noGrp="1"/>
          </p:cNvGraphicFramePr>
          <p:nvPr>
            <p:ph idx="1"/>
          </p:nvPr>
        </p:nvGraphicFramePr>
        <p:xfrm>
          <a:off x="0" y="692696"/>
          <a:ext cx="9144000" cy="6487941"/>
        </p:xfrm>
        <a:graphic>
          <a:graphicData uri="http://schemas.openxmlformats.org/drawingml/2006/table">
            <a:tbl>
              <a:tblPr firstRow="1" bandRow="1">
                <a:tableStyleId>{327F97BB-C833-4FB7-BDE5-3F7075034690}</a:tableStyleId>
              </a:tblPr>
              <a:tblGrid>
                <a:gridCol w="1691680"/>
                <a:gridCol w="3816424"/>
                <a:gridCol w="3635896"/>
              </a:tblGrid>
              <a:tr h="504056">
                <a:tc>
                  <a:txBody>
                    <a:bodyPr/>
                    <a:lstStyle/>
                    <a:p>
                      <a:r>
                        <a:rPr lang="en-GB" sz="1600" b="1" dirty="0" smtClean="0"/>
                        <a:t>Student Type</a:t>
                      </a:r>
                      <a:endParaRPr lang="en-GB" sz="1600" b="1" dirty="0"/>
                    </a:p>
                  </a:txBody>
                  <a:tcPr/>
                </a:tc>
                <a:tc>
                  <a:txBody>
                    <a:bodyPr/>
                    <a:lstStyle/>
                    <a:p>
                      <a:r>
                        <a:rPr lang="en-GB" sz="1600" dirty="0" smtClean="0"/>
                        <a:t>Before Team Challenge was Launched</a:t>
                      </a:r>
                      <a:endParaRPr lang="en-GB" sz="1600" dirty="0"/>
                    </a:p>
                  </a:txBody>
                  <a:tcPr/>
                </a:tc>
                <a:tc>
                  <a:txBody>
                    <a:bodyPr/>
                    <a:lstStyle/>
                    <a:p>
                      <a:r>
                        <a:rPr lang="en-GB" sz="1600" dirty="0" smtClean="0"/>
                        <a:t>After Team Challenge </a:t>
                      </a:r>
                      <a:r>
                        <a:rPr lang="en-GB" sz="1600" smtClean="0"/>
                        <a:t>had Run </a:t>
                      </a:r>
                      <a:r>
                        <a:rPr lang="en-GB" sz="1600" dirty="0" smtClean="0"/>
                        <a:t>for </a:t>
                      </a:r>
                      <a:r>
                        <a:rPr lang="en-GB" sz="1600" smtClean="0"/>
                        <a:t>2</a:t>
                      </a:r>
                      <a:r>
                        <a:rPr lang="en-GB" sz="1600" baseline="0" smtClean="0"/>
                        <a:t> Terms</a:t>
                      </a:r>
                      <a:endParaRPr lang="en-GB" sz="1600" dirty="0"/>
                    </a:p>
                  </a:txBody>
                  <a:tcPr/>
                </a:tc>
              </a:tr>
              <a:tr h="1239157">
                <a:tc>
                  <a:txBody>
                    <a:bodyPr/>
                    <a:lstStyle/>
                    <a:p>
                      <a:r>
                        <a:rPr lang="en-GB" sz="1800" b="1" dirty="0" smtClean="0">
                          <a:solidFill>
                            <a:schemeClr val="accent6">
                              <a:lumMod val="40000"/>
                              <a:lumOff val="60000"/>
                            </a:schemeClr>
                          </a:solidFill>
                        </a:rPr>
                        <a:t>The ‘Cynical-Rebel’</a:t>
                      </a:r>
                      <a:endParaRPr lang="en-GB" sz="1800" b="1" dirty="0">
                        <a:solidFill>
                          <a:schemeClr val="accent6">
                            <a:lumMod val="40000"/>
                            <a:lumOff val="60000"/>
                          </a:schemeClr>
                        </a:solidFill>
                      </a:endParaRPr>
                    </a:p>
                  </a:txBody>
                  <a:tcPr/>
                </a:tc>
                <a:tc>
                  <a:txBody>
                    <a:bodyPr/>
                    <a:lstStyle/>
                    <a:p>
                      <a:pPr>
                        <a:buFont typeface="Courier New" pitchFamily="49" charset="0"/>
                        <a:buChar char="o"/>
                      </a:pPr>
                      <a:r>
                        <a:rPr lang="en-GB" sz="1600" b="1" dirty="0" smtClean="0">
                          <a:solidFill>
                            <a:srgbClr val="FFFF00"/>
                          </a:solidFill>
                        </a:rPr>
                        <a:t> Morose &amp; depressive</a:t>
                      </a:r>
                    </a:p>
                    <a:p>
                      <a:pPr>
                        <a:buFont typeface="Courier New" pitchFamily="49" charset="0"/>
                        <a:buChar char="o"/>
                      </a:pPr>
                      <a:r>
                        <a:rPr lang="en-GB" sz="1600" b="1" dirty="0" smtClean="0">
                          <a:solidFill>
                            <a:srgbClr val="FFFF00"/>
                          </a:solidFill>
                        </a:rPr>
                        <a:t> Doodled &amp; took no notes</a:t>
                      </a:r>
                    </a:p>
                    <a:p>
                      <a:pPr>
                        <a:buFont typeface="Courier New" pitchFamily="49" charset="0"/>
                        <a:buChar char="o"/>
                      </a:pPr>
                      <a:r>
                        <a:rPr lang="en-GB" sz="1600" b="1" dirty="0" smtClean="0">
                          <a:solidFill>
                            <a:srgbClr val="FFFF00"/>
                          </a:solidFill>
                        </a:rPr>
                        <a:t> Missed</a:t>
                      </a:r>
                      <a:r>
                        <a:rPr lang="en-GB" sz="1600" b="1" baseline="0" dirty="0" smtClean="0">
                          <a:solidFill>
                            <a:srgbClr val="FFFF00"/>
                          </a:solidFill>
                        </a:rPr>
                        <a:t> all deadlines</a:t>
                      </a:r>
                      <a:endParaRPr lang="en-GB" sz="1600" b="1" dirty="0">
                        <a:solidFill>
                          <a:srgbClr val="FFFF00"/>
                        </a:solidFill>
                      </a:endParaRPr>
                    </a:p>
                  </a:txBody>
                  <a:tcPr/>
                </a:tc>
                <a:tc>
                  <a:txBody>
                    <a:bodyPr/>
                    <a:lstStyle/>
                    <a:p>
                      <a:pPr>
                        <a:buFont typeface="Courier New" pitchFamily="49" charset="0"/>
                        <a:buChar char="o"/>
                      </a:pPr>
                      <a:r>
                        <a:rPr lang="en-GB" sz="1600" b="1" dirty="0" smtClean="0">
                          <a:solidFill>
                            <a:schemeClr val="bg1"/>
                          </a:solidFill>
                        </a:rPr>
                        <a:t> Started sending</a:t>
                      </a:r>
                      <a:r>
                        <a:rPr lang="en-GB" sz="1600" b="1" baseline="0" dirty="0" smtClean="0">
                          <a:solidFill>
                            <a:schemeClr val="bg1"/>
                          </a:solidFill>
                        </a:rPr>
                        <a:t> me essays</a:t>
                      </a:r>
                    </a:p>
                    <a:p>
                      <a:pPr>
                        <a:buFont typeface="Courier New" pitchFamily="49" charset="0"/>
                        <a:buChar char="o"/>
                      </a:pPr>
                      <a:r>
                        <a:rPr lang="en-GB" sz="1600" b="1" baseline="0" dirty="0" smtClean="0">
                          <a:solidFill>
                            <a:schemeClr val="bg1"/>
                          </a:solidFill>
                        </a:rPr>
                        <a:t>Asked how many points ahead the leaders were every lesson</a:t>
                      </a:r>
                    </a:p>
                    <a:p>
                      <a:pPr>
                        <a:buFont typeface="Courier New" pitchFamily="49" charset="0"/>
                        <a:buChar char="o"/>
                      </a:pPr>
                      <a:r>
                        <a:rPr lang="en-GB" sz="1600" b="1" baseline="0" dirty="0" smtClean="0">
                          <a:solidFill>
                            <a:schemeClr val="bg1"/>
                          </a:solidFill>
                        </a:rPr>
                        <a:t> Asked about how he could improve his work</a:t>
                      </a:r>
                    </a:p>
                    <a:p>
                      <a:pPr>
                        <a:buFont typeface="Courier New" pitchFamily="49" charset="0"/>
                        <a:buChar char="o"/>
                      </a:pPr>
                      <a:r>
                        <a:rPr lang="en-GB" sz="1600" b="1" baseline="0" dirty="0" smtClean="0">
                          <a:solidFill>
                            <a:schemeClr val="bg1"/>
                          </a:solidFill>
                        </a:rPr>
                        <a:t> Went from a U to a C</a:t>
                      </a:r>
                      <a:endParaRPr lang="en-GB" sz="1600" b="1" dirty="0">
                        <a:solidFill>
                          <a:schemeClr val="bg1"/>
                        </a:solidFill>
                      </a:endParaRPr>
                    </a:p>
                  </a:txBody>
                  <a:tcPr/>
                </a:tc>
              </a:tr>
              <a:tr h="990560">
                <a:tc>
                  <a:txBody>
                    <a:bodyPr/>
                    <a:lstStyle/>
                    <a:p>
                      <a:r>
                        <a:rPr lang="en-GB" sz="1800" b="1" dirty="0" smtClean="0">
                          <a:solidFill>
                            <a:schemeClr val="accent6">
                              <a:lumMod val="40000"/>
                              <a:lumOff val="60000"/>
                            </a:schemeClr>
                          </a:solidFill>
                        </a:rPr>
                        <a:t>The ‘Deadline Evader’</a:t>
                      </a:r>
                      <a:endParaRPr lang="en-GB" sz="1800" b="1" dirty="0">
                        <a:solidFill>
                          <a:schemeClr val="accent6">
                            <a:lumMod val="40000"/>
                            <a:lumOff val="60000"/>
                          </a:schemeClr>
                        </a:solidFill>
                      </a:endParaRPr>
                    </a:p>
                  </a:txBody>
                  <a:tcPr/>
                </a:tc>
                <a:tc>
                  <a:txBody>
                    <a:bodyPr/>
                    <a:lstStyle/>
                    <a:p>
                      <a:pPr>
                        <a:buFont typeface="Courier New" pitchFamily="49" charset="0"/>
                        <a:buChar char="o"/>
                      </a:pPr>
                      <a:r>
                        <a:rPr lang="en-GB" sz="1600" b="1" dirty="0" smtClean="0">
                          <a:solidFill>
                            <a:srgbClr val="FFFF00"/>
                          </a:solidFill>
                        </a:rPr>
                        <a:t> Did</a:t>
                      </a:r>
                      <a:r>
                        <a:rPr lang="en-GB" sz="1600" b="1" baseline="0" dirty="0" smtClean="0">
                          <a:solidFill>
                            <a:srgbClr val="FFFF00"/>
                          </a:solidFill>
                        </a:rPr>
                        <a:t> work in class and enthusiastically answered questions, but didn’t hand in homework tasks</a:t>
                      </a:r>
                      <a:endParaRPr lang="en-GB" sz="1600" b="1" dirty="0">
                        <a:solidFill>
                          <a:srgbClr val="FFFF00"/>
                        </a:solidFill>
                      </a:endParaRPr>
                    </a:p>
                  </a:txBody>
                  <a:tcPr/>
                </a:tc>
                <a:tc>
                  <a:txBody>
                    <a:bodyPr/>
                    <a:lstStyle/>
                    <a:p>
                      <a:pPr>
                        <a:buFont typeface="Courier New" pitchFamily="49" charset="0"/>
                        <a:buChar char="o"/>
                      </a:pPr>
                      <a:r>
                        <a:rPr lang="en-GB" sz="1600" b="1" dirty="0" smtClean="0">
                          <a:solidFill>
                            <a:schemeClr val="bg1"/>
                          </a:solidFill>
                        </a:rPr>
                        <a:t> Started to hand in pieces </a:t>
                      </a:r>
                    </a:p>
                    <a:p>
                      <a:pPr>
                        <a:buFont typeface="Courier New" pitchFamily="49" charset="0"/>
                        <a:buChar char="o"/>
                      </a:pPr>
                      <a:r>
                        <a:rPr lang="en-GB" sz="1600" b="1" dirty="0" smtClean="0">
                          <a:solidFill>
                            <a:schemeClr val="bg1"/>
                          </a:solidFill>
                        </a:rPr>
                        <a:t> Excelled at the terminology tests </a:t>
                      </a:r>
                    </a:p>
                    <a:p>
                      <a:pPr>
                        <a:buFont typeface="Courier New" pitchFamily="49" charset="0"/>
                        <a:buChar char="o"/>
                      </a:pPr>
                      <a:r>
                        <a:rPr lang="en-GB" sz="1600" b="1" dirty="0" smtClean="0">
                          <a:solidFill>
                            <a:schemeClr val="bg1"/>
                          </a:solidFill>
                        </a:rPr>
                        <a:t> Went from an E to a C</a:t>
                      </a:r>
                      <a:endParaRPr lang="en-GB" sz="1600" b="1" dirty="0">
                        <a:solidFill>
                          <a:schemeClr val="bg1"/>
                        </a:solidFill>
                      </a:endParaRPr>
                    </a:p>
                  </a:txBody>
                  <a:tcPr/>
                </a:tc>
              </a:tr>
              <a:tr h="1565461">
                <a:tc>
                  <a:txBody>
                    <a:bodyPr/>
                    <a:lstStyle/>
                    <a:p>
                      <a:r>
                        <a:rPr lang="en-GB" sz="1800" b="1" dirty="0" smtClean="0">
                          <a:solidFill>
                            <a:schemeClr val="accent6">
                              <a:lumMod val="40000"/>
                              <a:lumOff val="60000"/>
                            </a:schemeClr>
                          </a:solidFill>
                        </a:rPr>
                        <a:t>The</a:t>
                      </a:r>
                      <a:r>
                        <a:rPr lang="en-GB" sz="1800" b="1" baseline="0" dirty="0" smtClean="0">
                          <a:solidFill>
                            <a:schemeClr val="accent6">
                              <a:lumMod val="40000"/>
                              <a:lumOff val="60000"/>
                            </a:schemeClr>
                          </a:solidFill>
                        </a:rPr>
                        <a:t> ‘I Really Don’t Think I’m All That – so I’m </a:t>
                      </a:r>
                      <a:r>
                        <a:rPr lang="en-GB" sz="1800" b="1" baseline="0" dirty="0" err="1" smtClean="0">
                          <a:solidFill>
                            <a:schemeClr val="accent6">
                              <a:lumMod val="40000"/>
                              <a:lumOff val="60000"/>
                            </a:schemeClr>
                          </a:solidFill>
                        </a:rPr>
                        <a:t>Gonna</a:t>
                      </a:r>
                      <a:r>
                        <a:rPr lang="en-GB" sz="1800" b="1" baseline="0" dirty="0" smtClean="0">
                          <a:solidFill>
                            <a:schemeClr val="accent6">
                              <a:lumMod val="40000"/>
                              <a:lumOff val="60000"/>
                            </a:schemeClr>
                          </a:solidFill>
                        </a:rPr>
                        <a:t> Hide’</a:t>
                      </a:r>
                      <a:endParaRPr lang="en-GB" sz="1800" b="1" dirty="0">
                        <a:solidFill>
                          <a:schemeClr val="accent6">
                            <a:lumMod val="40000"/>
                            <a:lumOff val="60000"/>
                          </a:schemeClr>
                        </a:solidFill>
                      </a:endParaRPr>
                    </a:p>
                  </a:txBody>
                  <a:tcPr/>
                </a:tc>
                <a:tc>
                  <a:txBody>
                    <a:bodyPr/>
                    <a:lstStyle/>
                    <a:p>
                      <a:pPr>
                        <a:buFont typeface="Courier New" pitchFamily="49" charset="0"/>
                        <a:buChar char="o"/>
                      </a:pPr>
                      <a:r>
                        <a:rPr lang="en-GB" sz="1600" b="1" dirty="0" smtClean="0">
                          <a:solidFill>
                            <a:srgbClr val="FFFF00"/>
                          </a:solidFill>
                        </a:rPr>
                        <a:t> </a:t>
                      </a:r>
                      <a:r>
                        <a:rPr lang="en-GB" sz="1600" b="1" baseline="0" dirty="0" smtClean="0">
                          <a:solidFill>
                            <a:srgbClr val="FFFF00"/>
                          </a:solidFill>
                        </a:rPr>
                        <a:t> Never volunteered answers in discussions &amp; didn’t ask if unsure of anything</a:t>
                      </a:r>
                    </a:p>
                    <a:p>
                      <a:pPr>
                        <a:buFont typeface="Courier New" pitchFamily="49" charset="0"/>
                        <a:buChar char="o"/>
                      </a:pPr>
                      <a:r>
                        <a:rPr lang="en-GB" sz="1600" b="1" baseline="0" dirty="0" smtClean="0">
                          <a:solidFill>
                            <a:srgbClr val="FFFF00"/>
                          </a:solidFill>
                        </a:rPr>
                        <a:t> Missed deadlines</a:t>
                      </a:r>
                      <a:endParaRPr lang="en-GB" sz="1600" b="1" dirty="0">
                        <a:solidFill>
                          <a:srgbClr val="FFFF00"/>
                        </a:solidFill>
                      </a:endParaRPr>
                    </a:p>
                  </a:txBody>
                  <a:tcPr/>
                </a:tc>
                <a:tc>
                  <a:txBody>
                    <a:bodyPr/>
                    <a:lstStyle/>
                    <a:p>
                      <a:pPr>
                        <a:buFont typeface="Courier New" pitchFamily="49" charset="0"/>
                        <a:buChar char="o"/>
                      </a:pPr>
                      <a:r>
                        <a:rPr lang="en-GB" sz="1600" b="1" dirty="0" smtClean="0">
                          <a:solidFill>
                            <a:schemeClr val="bg1"/>
                          </a:solidFill>
                        </a:rPr>
                        <a:t> Started to</a:t>
                      </a:r>
                      <a:r>
                        <a:rPr lang="en-GB" sz="1600" b="1" baseline="0" dirty="0" smtClean="0">
                          <a:solidFill>
                            <a:schemeClr val="bg1"/>
                          </a:solidFill>
                        </a:rPr>
                        <a:t> ask people what the terms were so she could answer the ‘on the spot’ questions</a:t>
                      </a:r>
                    </a:p>
                    <a:p>
                      <a:pPr>
                        <a:buFont typeface="Courier New" pitchFamily="49" charset="0"/>
                        <a:buChar char="o"/>
                      </a:pPr>
                      <a:r>
                        <a:rPr lang="en-GB" sz="1600" b="1" baseline="0" dirty="0" smtClean="0">
                          <a:solidFill>
                            <a:schemeClr val="bg1"/>
                          </a:solidFill>
                        </a:rPr>
                        <a:t> Started giving in essays on time and achieved B grades for this</a:t>
                      </a:r>
                      <a:endParaRPr lang="en-GB" sz="1600" b="1" dirty="0">
                        <a:solidFill>
                          <a:schemeClr val="bg1"/>
                        </a:solidFill>
                      </a:endParaRPr>
                    </a:p>
                  </a:txBody>
                  <a:tcPr/>
                </a:tc>
              </a:tr>
              <a:tr h="1309395">
                <a:tc>
                  <a:txBody>
                    <a:bodyPr/>
                    <a:lstStyle/>
                    <a:p>
                      <a:r>
                        <a:rPr lang="en-GB" sz="1800" b="1" dirty="0" smtClean="0">
                          <a:solidFill>
                            <a:schemeClr val="accent6">
                              <a:lumMod val="40000"/>
                              <a:lumOff val="60000"/>
                            </a:schemeClr>
                          </a:solidFill>
                        </a:rPr>
                        <a:t>The Lads</a:t>
                      </a:r>
                      <a:endParaRPr lang="en-GB" sz="1800" b="1" dirty="0">
                        <a:solidFill>
                          <a:schemeClr val="accent6">
                            <a:lumMod val="40000"/>
                            <a:lumOff val="60000"/>
                          </a:schemeClr>
                        </a:solidFill>
                      </a:endParaRPr>
                    </a:p>
                  </a:txBody>
                  <a:tcPr/>
                </a:tc>
                <a:tc>
                  <a:txBody>
                    <a:bodyPr/>
                    <a:lstStyle/>
                    <a:p>
                      <a:pPr>
                        <a:buFont typeface="Courier New" pitchFamily="49" charset="0"/>
                        <a:buChar char="o"/>
                      </a:pPr>
                      <a:r>
                        <a:rPr lang="en-GB" sz="1600" b="1" dirty="0" smtClean="0">
                          <a:solidFill>
                            <a:srgbClr val="FFFF00"/>
                          </a:solidFill>
                        </a:rPr>
                        <a:t> Difficult to motivate fully</a:t>
                      </a:r>
                    </a:p>
                    <a:p>
                      <a:pPr>
                        <a:buFont typeface="Courier New" pitchFamily="49" charset="0"/>
                        <a:buChar char="o"/>
                      </a:pPr>
                      <a:r>
                        <a:rPr lang="en-GB" sz="1600" b="1" dirty="0" smtClean="0">
                          <a:solidFill>
                            <a:srgbClr val="FFFF00"/>
                          </a:solidFill>
                        </a:rPr>
                        <a:t> Reluctant to be heard or to offer ideas</a:t>
                      </a:r>
                    </a:p>
                    <a:p>
                      <a:pPr>
                        <a:buFont typeface="Courier New" pitchFamily="49" charset="0"/>
                        <a:buChar char="o"/>
                      </a:pPr>
                      <a:r>
                        <a:rPr lang="en-GB" sz="1600" b="1" dirty="0" smtClean="0">
                          <a:solidFill>
                            <a:srgbClr val="FFFF00"/>
                          </a:solidFill>
                        </a:rPr>
                        <a:t> Reluctant to take notes</a:t>
                      </a:r>
                      <a:endParaRPr lang="en-GB" sz="1600" b="1" dirty="0">
                        <a:solidFill>
                          <a:srgbClr val="FFFF00"/>
                        </a:solidFill>
                      </a:endParaRPr>
                    </a:p>
                  </a:txBody>
                  <a:tcPr/>
                </a:tc>
                <a:tc>
                  <a:txBody>
                    <a:bodyPr/>
                    <a:lstStyle/>
                    <a:p>
                      <a:pPr>
                        <a:buFont typeface="Courier New" pitchFamily="49" charset="0"/>
                        <a:buChar char="o"/>
                      </a:pPr>
                      <a:r>
                        <a:rPr lang="en-GB" sz="1600" b="1" dirty="0" smtClean="0">
                          <a:solidFill>
                            <a:schemeClr val="bg1"/>
                          </a:solidFill>
                        </a:rPr>
                        <a:t> Caught</a:t>
                      </a:r>
                      <a:r>
                        <a:rPr lang="en-GB" sz="1600" b="1" baseline="0" dirty="0" smtClean="0">
                          <a:solidFill>
                            <a:schemeClr val="bg1"/>
                          </a:solidFill>
                        </a:rPr>
                        <a:t> the competition bug</a:t>
                      </a:r>
                    </a:p>
                    <a:p>
                      <a:pPr>
                        <a:buFont typeface="Courier New" pitchFamily="49" charset="0"/>
                        <a:buChar char="o"/>
                      </a:pPr>
                      <a:r>
                        <a:rPr lang="en-GB" sz="1600" b="1" baseline="0" dirty="0" smtClean="0">
                          <a:solidFill>
                            <a:schemeClr val="bg1"/>
                          </a:solidFill>
                        </a:rPr>
                        <a:t>Revealed themselves to be great leaders</a:t>
                      </a:r>
                    </a:p>
                    <a:p>
                      <a:pPr>
                        <a:buFont typeface="Courier New" pitchFamily="49" charset="0"/>
                        <a:buChar char="o"/>
                      </a:pPr>
                      <a:r>
                        <a:rPr lang="en-GB" sz="1600" b="1" baseline="0" dirty="0" smtClean="0">
                          <a:solidFill>
                            <a:schemeClr val="bg1"/>
                          </a:solidFill>
                        </a:rPr>
                        <a:t> Improved focus &amp; output</a:t>
                      </a:r>
                    </a:p>
                    <a:p>
                      <a:pPr>
                        <a:buFont typeface="Courier New" pitchFamily="49" charset="0"/>
                        <a:buChar char="o"/>
                      </a:pPr>
                      <a:r>
                        <a:rPr lang="en-GB" sz="1600" b="1" baseline="0" dirty="0" smtClean="0">
                          <a:solidFill>
                            <a:schemeClr val="bg1"/>
                          </a:solidFill>
                        </a:rPr>
                        <a:t> Improved quality of their work: they actively sought advice on improving their work</a:t>
                      </a:r>
                      <a:endParaRPr lang="en-GB" sz="1600" b="1" dirty="0">
                        <a:solidFill>
                          <a:schemeClr val="bg1"/>
                        </a:solidFill>
                      </a:endParaRPr>
                    </a:p>
                  </a:txBody>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a:solidFill>
            <a:srgbClr val="FFFF00"/>
          </a:solidFill>
        </p:spPr>
        <p:txBody>
          <a:bodyPr>
            <a:normAutofit/>
          </a:bodyPr>
          <a:lstStyle/>
          <a:p>
            <a:r>
              <a:rPr lang="en-GB" sz="3600" dirty="0" smtClean="0"/>
              <a:t>The students’ responses to Team Challenge:</a:t>
            </a:r>
            <a:endParaRPr lang="en-GB" sz="3600" dirty="0"/>
          </a:p>
        </p:txBody>
      </p:sp>
      <p:sp>
        <p:nvSpPr>
          <p:cNvPr id="4" name="Folded Corner 3"/>
          <p:cNvSpPr/>
          <p:nvPr/>
        </p:nvSpPr>
        <p:spPr>
          <a:xfrm rot="21045726">
            <a:off x="1699870" y="1301938"/>
            <a:ext cx="2376264" cy="2088232"/>
          </a:xfrm>
          <a:prstGeom prst="foldedCorner">
            <a:avLst/>
          </a:prstGeom>
          <a:solidFill>
            <a:srgbClr val="E527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‘The Team Challenge worked really well; every piece of work was worth while’</a:t>
            </a:r>
            <a:endParaRPr lang="en-GB" b="1" dirty="0"/>
          </a:p>
        </p:txBody>
      </p:sp>
      <p:sp>
        <p:nvSpPr>
          <p:cNvPr id="5" name="Folded Corner 4"/>
          <p:cNvSpPr/>
          <p:nvPr/>
        </p:nvSpPr>
        <p:spPr>
          <a:xfrm rot="602268">
            <a:off x="4663793" y="1387858"/>
            <a:ext cx="2376264" cy="2088232"/>
          </a:xfrm>
          <a:prstGeom prst="foldedCorner">
            <a:avLst/>
          </a:prstGeom>
          <a:solidFill>
            <a:srgbClr val="E527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600" dirty="0" smtClean="0"/>
          </a:p>
          <a:p>
            <a:pPr algn="ctr"/>
            <a:r>
              <a:rPr lang="en-GB" sz="1600" b="1" dirty="0" smtClean="0"/>
              <a:t>‘I liked working in mixed groups as this allowed us to bind as a class. It also helped us work together as a team which gave us confidence and reassurance’</a:t>
            </a:r>
            <a:endParaRPr lang="en-GB" sz="1600" b="1" dirty="0"/>
          </a:p>
        </p:txBody>
      </p:sp>
      <p:sp>
        <p:nvSpPr>
          <p:cNvPr id="6" name="Folded Corner 5"/>
          <p:cNvSpPr/>
          <p:nvPr/>
        </p:nvSpPr>
        <p:spPr>
          <a:xfrm rot="20927024">
            <a:off x="4536376" y="4072213"/>
            <a:ext cx="2376264" cy="2088232"/>
          </a:xfrm>
          <a:prstGeom prst="foldedCorner">
            <a:avLst/>
          </a:prstGeom>
          <a:solidFill>
            <a:srgbClr val="E527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b="1" dirty="0" smtClean="0"/>
              <a:t>‘I find the Team Challenge useful as it means that I will have to do my homework so I don’t let others down  as in some subjects I have a tendency to forget it’</a:t>
            </a:r>
            <a:endParaRPr lang="en-GB" sz="1600" b="1" dirty="0"/>
          </a:p>
        </p:txBody>
      </p:sp>
      <p:sp>
        <p:nvSpPr>
          <p:cNvPr id="7" name="Folded Corner 6"/>
          <p:cNvSpPr/>
          <p:nvPr/>
        </p:nvSpPr>
        <p:spPr>
          <a:xfrm rot="752383">
            <a:off x="1457985" y="4022097"/>
            <a:ext cx="2376264" cy="2088232"/>
          </a:xfrm>
          <a:prstGeom prst="foldedCorner">
            <a:avLst/>
          </a:prstGeom>
          <a:solidFill>
            <a:srgbClr val="E527A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‘I enjoy the Team Challenge as it adds a competitive edge to doing well’</a:t>
            </a:r>
            <a:endParaRPr lang="en-GB"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FF00"/>
          </a:solidFill>
        </p:spPr>
        <p:txBody>
          <a:bodyPr/>
          <a:lstStyle/>
          <a:p>
            <a:r>
              <a:rPr lang="en-GB" dirty="0" smtClean="0"/>
              <a:t>Activities Bank</a:t>
            </a:r>
            <a:endParaRPr lang="en-GB" dirty="0"/>
          </a:p>
        </p:txBody>
      </p:sp>
      <p:sp>
        <p:nvSpPr>
          <p:cNvPr id="3" name="Content Placeholder 2"/>
          <p:cNvSpPr>
            <a:spLocks noGrp="1"/>
          </p:cNvSpPr>
          <p:nvPr>
            <p:ph idx="1"/>
          </p:nvPr>
        </p:nvSpPr>
        <p:spPr/>
        <p:txBody>
          <a:bodyPr/>
          <a:lstStyle/>
          <a:p>
            <a:r>
              <a:rPr lang="en-GB" dirty="0" smtClean="0"/>
              <a:t>The following slides contain examples of other Team Challenge activities I used that might interest you. You will also find examples in your hand out of terminology test layouts </a:t>
            </a:r>
            <a:r>
              <a:rPr lang="en-GB" smtClean="0"/>
              <a:t>I used.</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994122"/>
          </a:xfrm>
          <a:solidFill>
            <a:srgbClr val="FFFF00"/>
          </a:solidFill>
        </p:spPr>
        <p:txBody>
          <a:bodyPr>
            <a:normAutofit/>
          </a:bodyPr>
          <a:lstStyle/>
          <a:p>
            <a:r>
              <a:rPr lang="en-GB" sz="3600" dirty="0" smtClean="0"/>
              <a:t>‘Othello’ – Act 2 Scene 1: the arrival at Cyprus</a:t>
            </a:r>
            <a:endParaRPr lang="en-GB" sz="3600" dirty="0"/>
          </a:p>
        </p:txBody>
      </p:sp>
      <p:sp>
        <p:nvSpPr>
          <p:cNvPr id="5" name="Content Placeholder 4"/>
          <p:cNvSpPr>
            <a:spLocks noGrp="1"/>
          </p:cNvSpPr>
          <p:nvPr>
            <p:ph idx="1"/>
          </p:nvPr>
        </p:nvSpPr>
        <p:spPr>
          <a:xfrm>
            <a:off x="179512" y="1052736"/>
            <a:ext cx="8712968" cy="5544616"/>
          </a:xfrm>
          <a:solidFill>
            <a:srgbClr val="002060"/>
          </a:solidFill>
        </p:spPr>
        <p:txBody>
          <a:bodyPr>
            <a:normAutofit fontScale="85000" lnSpcReduction="10000"/>
          </a:bodyPr>
          <a:lstStyle/>
          <a:p>
            <a:r>
              <a:rPr lang="en-GB" b="1" dirty="0" smtClean="0">
                <a:solidFill>
                  <a:schemeClr val="bg1"/>
                </a:solidFill>
              </a:rPr>
              <a:t>In terms of Shakespeare’s use of dramatic techniques, the change of setting from Venice to Cyprus is symbolic.</a:t>
            </a:r>
          </a:p>
          <a:p>
            <a:r>
              <a:rPr lang="en-GB" b="1" dirty="0" smtClean="0">
                <a:solidFill>
                  <a:schemeClr val="bg1"/>
                </a:solidFill>
              </a:rPr>
              <a:t>In terms of Elizabethan stage craft, we have to remember that Shakespeare had no lighting, no sound and no scenery to produce the impression of a storm. He only had the power of language to create mood and atmosphere.</a:t>
            </a:r>
          </a:p>
          <a:p>
            <a:pPr>
              <a:buNone/>
            </a:pPr>
            <a:endParaRPr lang="en-GB" b="1" dirty="0">
              <a:solidFill>
                <a:schemeClr val="bg1"/>
              </a:solidFill>
            </a:endParaRPr>
          </a:p>
          <a:p>
            <a:r>
              <a:rPr lang="en-GB" b="1" u="sng" dirty="0" smtClean="0">
                <a:solidFill>
                  <a:schemeClr val="bg1"/>
                </a:solidFill>
              </a:rPr>
              <a:t>Team Challenge</a:t>
            </a:r>
          </a:p>
          <a:p>
            <a:r>
              <a:rPr lang="en-GB" b="1" dirty="0" smtClean="0">
                <a:solidFill>
                  <a:schemeClr val="bg1"/>
                </a:solidFill>
              </a:rPr>
              <a:t>In your teams, you have 20 minutes to rehearse the opening of Act 2 Scene 1 in order to ‘bring the scene to life’. 10 bonus points will go to the team who best captures the mood and atmosphere of the scene. </a:t>
            </a:r>
            <a:endParaRPr lang="en-GB" b="1" dirty="0">
              <a:solidFill>
                <a:schemeClr val="bg1"/>
              </a:solidFil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00"/>
          </a:solidFill>
        </p:spPr>
        <p:txBody>
          <a:bodyPr>
            <a:normAutofit fontScale="90000"/>
          </a:bodyPr>
          <a:lstStyle/>
          <a:p>
            <a:r>
              <a:rPr lang="en-GB" dirty="0" smtClean="0"/>
              <a:t>Act 3 Scenes 2 into 3 – ‘Reading Through’ Quiz (Team Challenge)</a:t>
            </a:r>
            <a:endParaRPr lang="en-GB" dirty="0"/>
          </a:p>
        </p:txBody>
      </p:sp>
      <p:sp>
        <p:nvSpPr>
          <p:cNvPr id="5" name="Content Placeholder 4"/>
          <p:cNvSpPr>
            <a:spLocks noGrp="1"/>
          </p:cNvSpPr>
          <p:nvPr>
            <p:ph idx="1"/>
          </p:nvPr>
        </p:nvSpPr>
        <p:spPr>
          <a:solidFill>
            <a:schemeClr val="accent6">
              <a:lumMod val="60000"/>
              <a:lumOff val="40000"/>
            </a:schemeClr>
          </a:solidFill>
        </p:spPr>
        <p:txBody>
          <a:bodyPr/>
          <a:lstStyle/>
          <a:p>
            <a:r>
              <a:rPr lang="en-GB" dirty="0" smtClean="0"/>
              <a:t>As we read through Act 3 scenes 2 &amp; 3, I will ask you questions. The first person to answer correctly will be thrown a Starburst sweet. Each Starburst is worth 2 pts for your team. The total Starburst count for each team will be added up at the end of the read through to give you a team score (so do not eat them until then!!)</a:t>
            </a:r>
            <a:endParaRPr lang="en-GB"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a:solidFill>
            <a:srgbClr val="FFFF00"/>
          </a:solidFill>
        </p:spPr>
        <p:txBody>
          <a:bodyPr/>
          <a:lstStyle/>
          <a:p>
            <a:r>
              <a:rPr lang="en-GB" dirty="0" smtClean="0"/>
              <a:t>Quiz Questions: p111</a:t>
            </a:r>
            <a:endParaRPr lang="en-GB" dirty="0"/>
          </a:p>
        </p:txBody>
      </p:sp>
      <p:sp>
        <p:nvSpPr>
          <p:cNvPr id="4" name="Rounded Rectangle 3"/>
          <p:cNvSpPr/>
          <p:nvPr/>
        </p:nvSpPr>
        <p:spPr>
          <a:xfrm>
            <a:off x="0" y="1556792"/>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Q1. P 111 L 38-39: why is it ironic that </a:t>
            </a:r>
            <a:r>
              <a:rPr lang="en-GB" dirty="0" err="1" smtClean="0"/>
              <a:t>Iago</a:t>
            </a:r>
            <a:r>
              <a:rPr lang="en-GB" dirty="0" smtClean="0"/>
              <a:t> says he’ll ‘devise a mean to draw the Moor/ Out of the way, that your converse and business/ May be more free’?  </a:t>
            </a:r>
            <a:endParaRPr lang="en-GB" dirty="0"/>
          </a:p>
        </p:txBody>
      </p:sp>
      <p:sp>
        <p:nvSpPr>
          <p:cNvPr id="5" name="Rounded Rectangle 4"/>
          <p:cNvSpPr/>
          <p:nvPr/>
        </p:nvSpPr>
        <p:spPr>
          <a:xfrm>
            <a:off x="0" y="3068960"/>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Q2. P 111 L40-41: What technique is used by Shakespeare when </a:t>
            </a:r>
            <a:r>
              <a:rPr lang="en-GB" dirty="0" err="1" smtClean="0"/>
              <a:t>Cassio</a:t>
            </a:r>
            <a:r>
              <a:rPr lang="en-GB" dirty="0" smtClean="0"/>
              <a:t> says of </a:t>
            </a:r>
            <a:r>
              <a:rPr lang="en-GB" dirty="0" err="1" smtClean="0"/>
              <a:t>Iago</a:t>
            </a:r>
            <a:r>
              <a:rPr lang="en-GB" dirty="0" smtClean="0"/>
              <a:t>: ‘I never knew a Florentine more kind and honest’?</a:t>
            </a:r>
            <a:endParaRPr lang="en-GB" dirty="0"/>
          </a:p>
        </p:txBody>
      </p:sp>
      <p:sp>
        <p:nvSpPr>
          <p:cNvPr id="7" name="Rounded Rectangle 6"/>
          <p:cNvSpPr/>
          <p:nvPr/>
        </p:nvSpPr>
        <p:spPr>
          <a:xfrm>
            <a:off x="0" y="4365104"/>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Q3. P 111 L45 – what does the adverb ‘stoutly’ indicate about Desdemona’s efforts on </a:t>
            </a:r>
            <a:r>
              <a:rPr lang="en-GB" dirty="0" err="1"/>
              <a:t>C</a:t>
            </a:r>
            <a:r>
              <a:rPr lang="en-GB" dirty="0" err="1" smtClean="0"/>
              <a:t>assio’s</a:t>
            </a:r>
            <a:r>
              <a:rPr lang="en-GB" dirty="0" smtClean="0"/>
              <a:t> behalf when Emilia says that ‘she speaks  for you stoutly’?</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a:solidFill>
            <a:srgbClr val="FFFF00"/>
          </a:solidFill>
        </p:spPr>
        <p:txBody>
          <a:bodyPr/>
          <a:lstStyle/>
          <a:p>
            <a:r>
              <a:rPr lang="en-GB" dirty="0" smtClean="0"/>
              <a:t>Quiz Questions: p113</a:t>
            </a:r>
            <a:endParaRPr lang="en-GB" dirty="0"/>
          </a:p>
        </p:txBody>
      </p:sp>
      <p:sp>
        <p:nvSpPr>
          <p:cNvPr id="4" name="Rounded Rectangle 3"/>
          <p:cNvSpPr/>
          <p:nvPr/>
        </p:nvSpPr>
        <p:spPr>
          <a:xfrm>
            <a:off x="0" y="1124744"/>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Q4. P113: Give 2 reasons why a director should NOT cut Act 3 Scene 2 from the action of the play. Make reference to theme and plot.</a:t>
            </a:r>
            <a:endParaRPr lang="en-GB" dirty="0"/>
          </a:p>
        </p:txBody>
      </p:sp>
      <p:sp>
        <p:nvSpPr>
          <p:cNvPr id="5" name="Rounded Rectangle 4"/>
          <p:cNvSpPr/>
          <p:nvPr/>
        </p:nvSpPr>
        <p:spPr>
          <a:xfrm>
            <a:off x="0" y="2780928"/>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Q5.P113  Identify a simile Emilia uses which shows the extent to which </a:t>
            </a:r>
            <a:r>
              <a:rPr lang="en-GB" dirty="0" err="1" smtClean="0"/>
              <a:t>Iago</a:t>
            </a:r>
            <a:r>
              <a:rPr lang="en-GB" dirty="0" smtClean="0"/>
              <a:t> has gone to present himself as loyal to </a:t>
            </a:r>
            <a:r>
              <a:rPr lang="en-GB" dirty="0" err="1" smtClean="0"/>
              <a:t>Cassio</a:t>
            </a:r>
            <a:r>
              <a:rPr lang="en-GB" dirty="0" smtClean="0"/>
              <a:t>.</a:t>
            </a:r>
            <a:endParaRPr lang="en-GB" dirty="0"/>
          </a:p>
        </p:txBody>
      </p:sp>
      <p:sp>
        <p:nvSpPr>
          <p:cNvPr id="7" name="Rounded Rectangle 6"/>
          <p:cNvSpPr/>
          <p:nvPr/>
        </p:nvSpPr>
        <p:spPr>
          <a:xfrm>
            <a:off x="0" y="4293096"/>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Q6. p113 Identify a declarative which demonstrates Desdemona’s willingness to help </a:t>
            </a:r>
            <a:r>
              <a:rPr lang="en-GB" dirty="0" err="1" smtClean="0"/>
              <a:t>Cassio</a:t>
            </a:r>
            <a:r>
              <a:rPr lang="en-GB" dirty="0" smtClean="0"/>
              <a:t> get his job back and repair his relationship with Othello.</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1143000"/>
          </a:xfrm>
          <a:solidFill>
            <a:srgbClr val="FFFF00"/>
          </a:solidFill>
        </p:spPr>
        <p:txBody>
          <a:bodyPr>
            <a:normAutofit/>
          </a:bodyPr>
          <a:lstStyle/>
          <a:p>
            <a:r>
              <a:rPr lang="en-GB" dirty="0" smtClean="0"/>
              <a:t>Using Competition to Improve Learning</a:t>
            </a:r>
            <a:endParaRPr lang="en-GB" dirty="0"/>
          </a:p>
        </p:txBody>
      </p:sp>
      <p:sp>
        <p:nvSpPr>
          <p:cNvPr id="5" name="Content Placeholder 4"/>
          <p:cNvSpPr>
            <a:spLocks noGrp="1"/>
          </p:cNvSpPr>
          <p:nvPr>
            <p:ph idx="1"/>
          </p:nvPr>
        </p:nvSpPr>
        <p:spPr>
          <a:xfrm>
            <a:off x="0" y="1124744"/>
            <a:ext cx="8686800" cy="5001419"/>
          </a:xfrm>
        </p:spPr>
        <p:txBody>
          <a:bodyPr>
            <a:normAutofit/>
          </a:bodyPr>
          <a:lstStyle/>
          <a:p>
            <a:r>
              <a:rPr lang="en-GB" b="1" dirty="0" smtClean="0">
                <a:solidFill>
                  <a:srgbClr val="FF0000"/>
                </a:solidFill>
              </a:rPr>
              <a:t>Task 2: (5 pts) </a:t>
            </a:r>
            <a:r>
              <a:rPr lang="en-GB" b="1" dirty="0" smtClean="0"/>
              <a:t>In your teams, decide what you think the answer to the question below is and write it on your white board:</a:t>
            </a:r>
          </a:p>
          <a:p>
            <a:endParaRPr lang="en-GB" dirty="0"/>
          </a:p>
          <a:p>
            <a:r>
              <a:rPr lang="en-GB" b="1" dirty="0" smtClean="0"/>
              <a:t>Question: </a:t>
            </a:r>
            <a:r>
              <a:rPr lang="en-GB" b="1" dirty="0" smtClean="0">
                <a:solidFill>
                  <a:srgbClr val="7030A0"/>
                </a:solidFill>
              </a:rPr>
              <a:t>I asked 15 students if competition was used in their other lessons. How many of those 15 do you think answered </a:t>
            </a:r>
            <a:r>
              <a:rPr lang="en-GB" b="1" u="sng" dirty="0" smtClean="0">
                <a:solidFill>
                  <a:srgbClr val="7030A0"/>
                </a:solidFill>
              </a:rPr>
              <a:t>‘yes’ </a:t>
            </a:r>
            <a:r>
              <a:rPr lang="en-GB" b="1" dirty="0" smtClean="0">
                <a:solidFill>
                  <a:srgbClr val="7030A0"/>
                </a:solidFill>
              </a:rPr>
              <a:t>to this question?</a:t>
            </a:r>
            <a:endParaRPr lang="en-GB" b="1" dirty="0">
              <a:solidFill>
                <a:srgbClr val="7030A0"/>
              </a:solidFill>
            </a:endParaRPr>
          </a:p>
        </p:txBody>
      </p:sp>
      <p:sp>
        <p:nvSpPr>
          <p:cNvPr id="6" name="Rounded Rectangle 5"/>
          <p:cNvSpPr/>
          <p:nvPr/>
        </p:nvSpPr>
        <p:spPr>
          <a:xfrm>
            <a:off x="3635896" y="5445224"/>
            <a:ext cx="5508104" cy="14127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8000" b="1" dirty="0" smtClean="0"/>
              <a:t>Answer: 5 </a:t>
            </a:r>
            <a:endParaRPr lang="en-GB" sz="8000" b="1"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a:solidFill>
            <a:srgbClr val="FFFF00"/>
          </a:solidFill>
        </p:spPr>
        <p:txBody>
          <a:bodyPr/>
          <a:lstStyle/>
          <a:p>
            <a:r>
              <a:rPr lang="en-GB" dirty="0" smtClean="0"/>
              <a:t>Quiz Questions: p115</a:t>
            </a:r>
            <a:endParaRPr lang="en-GB" dirty="0"/>
          </a:p>
        </p:txBody>
      </p:sp>
      <p:sp>
        <p:nvSpPr>
          <p:cNvPr id="4" name="Rounded Rectangle 3"/>
          <p:cNvSpPr/>
          <p:nvPr/>
        </p:nvSpPr>
        <p:spPr>
          <a:xfrm>
            <a:off x="0" y="1124744"/>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Q7. p115 what is the significance of the adjective ‘politic’ in the noun phrase ‘politic distance’ – L13</a:t>
            </a:r>
            <a:endParaRPr lang="en-GB" dirty="0"/>
          </a:p>
        </p:txBody>
      </p:sp>
      <p:sp>
        <p:nvSpPr>
          <p:cNvPr id="5" name="Rounded Rectangle 4"/>
          <p:cNvSpPr/>
          <p:nvPr/>
        </p:nvSpPr>
        <p:spPr>
          <a:xfrm>
            <a:off x="0" y="2204864"/>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Q8. p115  Between lines 14-19, what is  </a:t>
            </a:r>
            <a:r>
              <a:rPr lang="en-GB" dirty="0" err="1" smtClean="0"/>
              <a:t>Cassio</a:t>
            </a:r>
            <a:r>
              <a:rPr lang="en-GB" dirty="0" smtClean="0"/>
              <a:t> anxious about ? </a:t>
            </a:r>
            <a:endParaRPr lang="en-GB" dirty="0"/>
          </a:p>
        </p:txBody>
      </p:sp>
      <p:sp>
        <p:nvSpPr>
          <p:cNvPr id="6" name="Rounded Rectangle 5"/>
          <p:cNvSpPr/>
          <p:nvPr/>
        </p:nvSpPr>
        <p:spPr>
          <a:xfrm>
            <a:off x="0" y="4293096"/>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Q10. p115  Why does Shakespeare show the audience the conversation between </a:t>
            </a:r>
            <a:r>
              <a:rPr lang="en-GB" dirty="0" err="1" smtClean="0"/>
              <a:t>Cassio</a:t>
            </a:r>
            <a:r>
              <a:rPr lang="en-GB" dirty="0" smtClean="0"/>
              <a:t> and Desdemona at all? </a:t>
            </a:r>
            <a:endParaRPr lang="en-GB" dirty="0"/>
          </a:p>
        </p:txBody>
      </p:sp>
      <p:sp>
        <p:nvSpPr>
          <p:cNvPr id="7" name="Rounded Rectangle 6"/>
          <p:cNvSpPr/>
          <p:nvPr/>
        </p:nvSpPr>
        <p:spPr>
          <a:xfrm>
            <a:off x="0" y="3212976"/>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Q9. p115 Identify one example of hyperbole Desdemona uses to reassure </a:t>
            </a:r>
            <a:r>
              <a:rPr lang="en-GB" dirty="0" err="1" smtClean="0"/>
              <a:t>Cassio</a:t>
            </a:r>
            <a:r>
              <a:rPr lang="en-GB" dirty="0" smtClean="0"/>
              <a:t> that she will do everything she can to help him. </a:t>
            </a:r>
            <a:endParaRPr lang="en-GB" dirty="0"/>
          </a:p>
        </p:txBody>
      </p:sp>
      <p:sp>
        <p:nvSpPr>
          <p:cNvPr id="8" name="Rounded Rectangle 7"/>
          <p:cNvSpPr/>
          <p:nvPr/>
        </p:nvSpPr>
        <p:spPr>
          <a:xfrm>
            <a:off x="0" y="5373216"/>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Q11. p 115 Identify one way in which </a:t>
            </a:r>
            <a:r>
              <a:rPr lang="en-GB" dirty="0" err="1" smtClean="0"/>
              <a:t>Iago</a:t>
            </a:r>
            <a:r>
              <a:rPr lang="en-GB" dirty="0" smtClean="0"/>
              <a:t> casts doubt upon </a:t>
            </a:r>
            <a:r>
              <a:rPr lang="en-GB" dirty="0" err="1" smtClean="0"/>
              <a:t>Cassio</a:t>
            </a:r>
            <a:r>
              <a:rPr lang="en-GB" dirty="0" smtClean="0"/>
              <a:t> and Desdemona the minute he and Othello enter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a:solidFill>
            <a:srgbClr val="FFFF00"/>
          </a:solidFill>
        </p:spPr>
        <p:txBody>
          <a:bodyPr/>
          <a:lstStyle/>
          <a:p>
            <a:r>
              <a:rPr lang="en-GB" dirty="0" smtClean="0"/>
              <a:t>Quiz Questions: p117</a:t>
            </a:r>
            <a:endParaRPr lang="en-GB" dirty="0"/>
          </a:p>
        </p:txBody>
      </p:sp>
      <p:sp>
        <p:nvSpPr>
          <p:cNvPr id="4" name="Rounded Rectangle 3"/>
          <p:cNvSpPr/>
          <p:nvPr/>
        </p:nvSpPr>
        <p:spPr>
          <a:xfrm>
            <a:off x="0" y="1124744"/>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Q12. p117  Why does Desdemona use the noun ‘suitor’ to describe </a:t>
            </a:r>
            <a:r>
              <a:rPr lang="en-GB" dirty="0" err="1" smtClean="0"/>
              <a:t>Cassio</a:t>
            </a:r>
            <a:r>
              <a:rPr lang="en-GB" dirty="0" smtClean="0"/>
              <a:t> (line 42)?</a:t>
            </a:r>
            <a:endParaRPr lang="en-GB" dirty="0"/>
          </a:p>
        </p:txBody>
      </p:sp>
      <p:sp>
        <p:nvSpPr>
          <p:cNvPr id="5" name="Rounded Rectangle 4"/>
          <p:cNvSpPr/>
          <p:nvPr/>
        </p:nvSpPr>
        <p:spPr>
          <a:xfrm>
            <a:off x="0" y="2348880"/>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Q13. p117 Identify a line in which Desdemona display sympathy for </a:t>
            </a:r>
            <a:r>
              <a:rPr lang="en-GB" dirty="0" err="1" smtClean="0"/>
              <a:t>Cassio</a:t>
            </a:r>
            <a:r>
              <a:rPr lang="en-GB" dirty="0" smtClean="0"/>
              <a:t>.</a:t>
            </a:r>
            <a:endParaRPr lang="en-GB" dirty="0"/>
          </a:p>
        </p:txBody>
      </p:sp>
      <p:sp>
        <p:nvSpPr>
          <p:cNvPr id="6" name="Rounded Rectangle 5"/>
          <p:cNvSpPr/>
          <p:nvPr/>
        </p:nvSpPr>
        <p:spPr>
          <a:xfrm>
            <a:off x="0" y="5013176"/>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Q15. Identify an imperative Desdemona uses when talking to Othello about </a:t>
            </a:r>
            <a:r>
              <a:rPr lang="en-GB" dirty="0" err="1" smtClean="0"/>
              <a:t>Cassio</a:t>
            </a:r>
            <a:r>
              <a:rPr lang="en-GB" dirty="0" smtClean="0"/>
              <a:t>. Again, what does this show about her character?</a:t>
            </a:r>
            <a:endParaRPr lang="en-GB" dirty="0"/>
          </a:p>
        </p:txBody>
      </p:sp>
      <p:sp>
        <p:nvSpPr>
          <p:cNvPr id="7" name="Rounded Rectangle 6"/>
          <p:cNvSpPr/>
          <p:nvPr/>
        </p:nvSpPr>
        <p:spPr>
          <a:xfrm>
            <a:off x="0" y="3717032"/>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Q14 p117. What effect do the three interrogative sentences between lines 50 and 60 have? How do they help to define Desdemona’s character?</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a:solidFill>
            <a:srgbClr val="FFFF00"/>
          </a:solidFill>
        </p:spPr>
        <p:txBody>
          <a:bodyPr/>
          <a:lstStyle/>
          <a:p>
            <a:r>
              <a:rPr lang="en-GB" dirty="0" smtClean="0"/>
              <a:t>Quiz Questions: p119</a:t>
            </a:r>
            <a:endParaRPr lang="en-GB" dirty="0"/>
          </a:p>
        </p:txBody>
      </p:sp>
      <p:sp>
        <p:nvSpPr>
          <p:cNvPr id="4" name="Rounded Rectangle 3"/>
          <p:cNvSpPr/>
          <p:nvPr/>
        </p:nvSpPr>
        <p:spPr>
          <a:xfrm>
            <a:off x="0" y="1124744"/>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 Q 16. p119.  What does Desdemona remind Othello of in lines 70 – 74 to make him feel guilty about his treatment of </a:t>
            </a:r>
            <a:r>
              <a:rPr lang="en-GB" dirty="0" err="1" smtClean="0"/>
              <a:t>Cassio</a:t>
            </a:r>
            <a:r>
              <a:rPr lang="en-GB" dirty="0" smtClean="0"/>
              <a:t>?</a:t>
            </a:r>
            <a:endParaRPr lang="en-GB" dirty="0"/>
          </a:p>
        </p:txBody>
      </p:sp>
      <p:sp>
        <p:nvSpPr>
          <p:cNvPr id="5" name="Rounded Rectangle 4"/>
          <p:cNvSpPr/>
          <p:nvPr/>
        </p:nvSpPr>
        <p:spPr>
          <a:xfrm>
            <a:off x="0" y="2420888"/>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Q17. p119. Othello replies to Desdemona: ‘I will deny thee nothing’. What is this an example of and what does it reveal about Othello’s relationship with Desdemona?</a:t>
            </a:r>
            <a:endParaRPr lang="en-GB" dirty="0"/>
          </a:p>
        </p:txBody>
      </p:sp>
      <p:sp>
        <p:nvSpPr>
          <p:cNvPr id="6" name="Rounded Rectangle 5"/>
          <p:cNvSpPr/>
          <p:nvPr/>
        </p:nvSpPr>
        <p:spPr>
          <a:xfrm>
            <a:off x="0" y="5229200"/>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Q20. p119. Identify a declarative </a:t>
            </a:r>
            <a:r>
              <a:rPr lang="en-GB" dirty="0" err="1" smtClean="0"/>
              <a:t>othello</a:t>
            </a:r>
            <a:r>
              <a:rPr lang="en-GB" dirty="0" smtClean="0"/>
              <a:t> uses to express the extent to which he loves Desdemona and what the fatal effects of losing </a:t>
            </a:r>
            <a:r>
              <a:rPr lang="en-GB" smtClean="0"/>
              <a:t>her would be.</a:t>
            </a:r>
            <a:endParaRPr lang="en-GB" dirty="0"/>
          </a:p>
        </p:txBody>
      </p:sp>
      <p:sp>
        <p:nvSpPr>
          <p:cNvPr id="7" name="Rounded Rectangle 6"/>
          <p:cNvSpPr/>
          <p:nvPr/>
        </p:nvSpPr>
        <p:spPr>
          <a:xfrm>
            <a:off x="0" y="3933056"/>
            <a:ext cx="9144000" cy="86409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t>Q18. p119. Identify a simile (from L77 onwards) Desdemona uses in which she explains that getting Othello to talk </a:t>
            </a:r>
            <a:r>
              <a:rPr lang="en-GB" dirty="0" err="1" smtClean="0"/>
              <a:t>Cassio</a:t>
            </a:r>
            <a:r>
              <a:rPr lang="en-GB" dirty="0" smtClean="0"/>
              <a:t> is not a special favour but something for his own good: a necessity. </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a:solidFill>
            <a:srgbClr val="FFFF00"/>
          </a:solidFill>
        </p:spPr>
        <p:txBody>
          <a:bodyPr>
            <a:normAutofit/>
          </a:bodyPr>
          <a:lstStyle/>
          <a:p>
            <a:r>
              <a:rPr lang="en-GB" sz="3200" b="1" dirty="0" smtClean="0"/>
              <a:t>Why don’t more people use competition in the classroom?</a:t>
            </a:r>
            <a:endParaRPr lang="en-GB" sz="3200" b="1" dirty="0"/>
          </a:p>
        </p:txBody>
      </p:sp>
      <p:sp>
        <p:nvSpPr>
          <p:cNvPr id="3" name="Content Placeholder 2"/>
          <p:cNvSpPr>
            <a:spLocks noGrp="1"/>
          </p:cNvSpPr>
          <p:nvPr>
            <p:ph idx="1"/>
          </p:nvPr>
        </p:nvSpPr>
        <p:spPr>
          <a:xfrm>
            <a:off x="0" y="1196752"/>
            <a:ext cx="9144000" cy="5661248"/>
          </a:xfrm>
        </p:spPr>
        <p:txBody>
          <a:bodyPr/>
          <a:lstStyle/>
          <a:p>
            <a:r>
              <a:rPr lang="en-GB" b="1" dirty="0" smtClean="0">
                <a:solidFill>
                  <a:srgbClr val="FF0000"/>
                </a:solidFill>
              </a:rPr>
              <a:t>Task 3: (5 points) </a:t>
            </a:r>
            <a:r>
              <a:rPr lang="en-GB" b="1" dirty="0" smtClean="0"/>
              <a:t>In your teams, write down one thing you think the staff felt made them reluctant to use competition more regularly:</a:t>
            </a:r>
          </a:p>
          <a:p>
            <a:pPr>
              <a:buNone/>
            </a:pPr>
            <a:endParaRPr lang="en-GB" b="1" dirty="0" smtClean="0"/>
          </a:p>
          <a:p>
            <a:endParaRPr lang="en-GB" b="1" dirty="0" smtClean="0"/>
          </a:p>
          <a:p>
            <a:endParaRPr lang="en-GB" b="1" dirty="0"/>
          </a:p>
        </p:txBody>
      </p:sp>
      <p:sp>
        <p:nvSpPr>
          <p:cNvPr id="4" name="Rounded Rectangle 3"/>
          <p:cNvSpPr/>
          <p:nvPr/>
        </p:nvSpPr>
        <p:spPr>
          <a:xfrm>
            <a:off x="467544" y="2924944"/>
            <a:ext cx="367240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‘Takes a lot of time to organise to make it work well’</a:t>
            </a:r>
            <a:endParaRPr lang="en-GB" b="1" dirty="0"/>
          </a:p>
        </p:txBody>
      </p:sp>
      <p:sp>
        <p:nvSpPr>
          <p:cNvPr id="5" name="Rounded Rectangle 4"/>
          <p:cNvSpPr/>
          <p:nvPr/>
        </p:nvSpPr>
        <p:spPr>
          <a:xfrm>
            <a:off x="4499992" y="2924944"/>
            <a:ext cx="367240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‘Students don’t necessarily take it seriously’</a:t>
            </a:r>
            <a:endParaRPr lang="en-GB" b="1" dirty="0"/>
          </a:p>
        </p:txBody>
      </p:sp>
      <p:sp>
        <p:nvSpPr>
          <p:cNvPr id="6" name="Rounded Rectangle 5"/>
          <p:cNvSpPr/>
          <p:nvPr/>
        </p:nvSpPr>
        <p:spPr>
          <a:xfrm>
            <a:off x="467544" y="4077072"/>
            <a:ext cx="367240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‘students may end up working to win rather than putting effort in all of the time’</a:t>
            </a:r>
            <a:endParaRPr lang="en-GB" b="1" dirty="0"/>
          </a:p>
        </p:txBody>
      </p:sp>
      <p:sp>
        <p:nvSpPr>
          <p:cNvPr id="7" name="Rounded Rectangle 6"/>
          <p:cNvSpPr/>
          <p:nvPr/>
        </p:nvSpPr>
        <p:spPr>
          <a:xfrm>
            <a:off x="4499992" y="4077072"/>
            <a:ext cx="367240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‘providing prizes can be expensive</a:t>
            </a:r>
            <a:r>
              <a:rPr lang="en-GB" dirty="0" smtClean="0"/>
              <a:t>’</a:t>
            </a:r>
            <a:endParaRPr lang="en-GB" dirty="0"/>
          </a:p>
        </p:txBody>
      </p:sp>
      <p:sp>
        <p:nvSpPr>
          <p:cNvPr id="8" name="Rounded Rectangle 7"/>
          <p:cNvSpPr/>
          <p:nvPr/>
        </p:nvSpPr>
        <p:spPr>
          <a:xfrm>
            <a:off x="467544" y="5229200"/>
            <a:ext cx="367240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‘competition can become </a:t>
            </a:r>
            <a:r>
              <a:rPr lang="en-GB" b="1" dirty="0" err="1" smtClean="0"/>
              <a:t>demotivating</a:t>
            </a:r>
            <a:r>
              <a:rPr lang="en-GB" b="1" dirty="0" smtClean="0"/>
              <a:t> to those who don’t win but put their effort it’</a:t>
            </a:r>
            <a:endParaRPr lang="en-GB" b="1" dirty="0"/>
          </a:p>
        </p:txBody>
      </p:sp>
      <p:sp>
        <p:nvSpPr>
          <p:cNvPr id="9" name="Rounded Rectangle 8"/>
          <p:cNvSpPr/>
          <p:nvPr/>
        </p:nvSpPr>
        <p:spPr>
          <a:xfrm>
            <a:off x="4499992" y="5229200"/>
            <a:ext cx="3672408" cy="10081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smtClean="0"/>
              <a:t>‘Competition can be difficult to incorporate into some subjects (e.g. lit)’</a:t>
            </a:r>
            <a:endParaRPr lang="en-GB"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additive="base">
                                        <p:cTn id="19" dur="500" fill="hold"/>
                                        <p:tgtEl>
                                          <p:spTgt spid="8"/>
                                        </p:tgtEl>
                                        <p:attrNameLst>
                                          <p:attrName>ppt_x</p:attrName>
                                        </p:attrNameLst>
                                      </p:cBhvr>
                                      <p:tavLst>
                                        <p:tav tm="0">
                                          <p:val>
                                            <p:strVal val="#ppt_x"/>
                                          </p:val>
                                        </p:tav>
                                        <p:tav tm="100000">
                                          <p:val>
                                            <p:strVal val="#ppt_x"/>
                                          </p:val>
                                        </p:tav>
                                      </p:tavLst>
                                    </p:anim>
                                    <p:anim calcmode="lin" valueType="num">
                                      <p:cBhvr additive="base">
                                        <p:cTn id="2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ppt_x"/>
                                          </p:val>
                                        </p:tav>
                                        <p:tav tm="100000">
                                          <p:val>
                                            <p:strVal val="#ppt_x"/>
                                          </p:val>
                                        </p:tav>
                                      </p:tavLst>
                                    </p:anim>
                                    <p:anim calcmode="lin" valueType="num">
                                      <p:cBhvr additive="base">
                                        <p:cTn id="26"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7"/>
                                        </p:tgtEl>
                                        <p:attrNameLst>
                                          <p:attrName>style.visibility</p:attrName>
                                        </p:attrNameLst>
                                      </p:cBhvr>
                                      <p:to>
                                        <p:strVal val="visible"/>
                                      </p:to>
                                    </p:set>
                                    <p:anim calcmode="lin" valueType="num">
                                      <p:cBhvr additive="base">
                                        <p:cTn id="31" dur="500" fill="hold"/>
                                        <p:tgtEl>
                                          <p:spTgt spid="7"/>
                                        </p:tgtEl>
                                        <p:attrNameLst>
                                          <p:attrName>ppt_x</p:attrName>
                                        </p:attrNameLst>
                                      </p:cBhvr>
                                      <p:tavLst>
                                        <p:tav tm="0">
                                          <p:val>
                                            <p:strVal val="#ppt_x"/>
                                          </p:val>
                                        </p:tav>
                                        <p:tav tm="100000">
                                          <p:val>
                                            <p:strVal val="#ppt_x"/>
                                          </p:val>
                                        </p:tav>
                                      </p:tavLst>
                                    </p:anim>
                                    <p:anim calcmode="lin" valueType="num">
                                      <p:cBhvr additive="base">
                                        <p:cTn id="3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9"/>
                                        </p:tgtEl>
                                        <p:attrNameLst>
                                          <p:attrName>style.visibility</p:attrName>
                                        </p:attrNameLst>
                                      </p:cBhvr>
                                      <p:to>
                                        <p:strVal val="visible"/>
                                      </p:to>
                                    </p:set>
                                    <p:anim calcmode="lin" valueType="num">
                                      <p:cBhvr additive="base">
                                        <p:cTn id="37" dur="500" fill="hold"/>
                                        <p:tgtEl>
                                          <p:spTgt spid="9"/>
                                        </p:tgtEl>
                                        <p:attrNameLst>
                                          <p:attrName>ppt_x</p:attrName>
                                        </p:attrNameLst>
                                      </p:cBhvr>
                                      <p:tavLst>
                                        <p:tav tm="0">
                                          <p:val>
                                            <p:strVal val="#ppt_x"/>
                                          </p:val>
                                        </p:tav>
                                        <p:tav tm="100000">
                                          <p:val>
                                            <p:strVal val="#ppt_x"/>
                                          </p:val>
                                        </p:tav>
                                      </p:tavLst>
                                    </p:anim>
                                    <p:anim calcmode="lin" valueType="num">
                                      <p:cBhvr additive="base">
                                        <p:cTn id="3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96752"/>
          </a:xfrm>
          <a:solidFill>
            <a:srgbClr val="FFFF00"/>
          </a:solidFill>
        </p:spPr>
        <p:txBody>
          <a:bodyPr>
            <a:normAutofit/>
          </a:bodyPr>
          <a:lstStyle/>
          <a:p>
            <a:r>
              <a:rPr lang="en-GB" sz="3200" b="1" dirty="0" smtClean="0"/>
              <a:t>With what frequency are people already using competition?</a:t>
            </a:r>
            <a:endParaRPr lang="en-GB" sz="3200" b="1" dirty="0"/>
          </a:p>
        </p:txBody>
      </p:sp>
      <p:sp>
        <p:nvSpPr>
          <p:cNvPr id="3" name="Content Placeholder 2"/>
          <p:cNvSpPr>
            <a:spLocks noGrp="1"/>
          </p:cNvSpPr>
          <p:nvPr>
            <p:ph idx="1"/>
          </p:nvPr>
        </p:nvSpPr>
        <p:spPr>
          <a:xfrm>
            <a:off x="0" y="1196752"/>
            <a:ext cx="9144000" cy="5661248"/>
          </a:xfrm>
        </p:spPr>
        <p:txBody>
          <a:bodyPr/>
          <a:lstStyle/>
          <a:p>
            <a:pPr>
              <a:buNone/>
            </a:pPr>
            <a:endParaRPr lang="en-GB" b="1" dirty="0" smtClean="0"/>
          </a:p>
          <a:p>
            <a:r>
              <a:rPr lang="en-GB" b="1" dirty="0" smtClean="0">
                <a:solidFill>
                  <a:srgbClr val="0070C0"/>
                </a:solidFill>
              </a:rPr>
              <a:t>‘off the cuff’</a:t>
            </a:r>
          </a:p>
          <a:p>
            <a:r>
              <a:rPr lang="en-GB" b="1" dirty="0" smtClean="0">
                <a:solidFill>
                  <a:srgbClr val="0070C0"/>
                </a:solidFill>
              </a:rPr>
              <a:t>‘once a week’</a:t>
            </a:r>
          </a:p>
          <a:p>
            <a:r>
              <a:rPr lang="en-GB" b="1" dirty="0" smtClean="0">
                <a:solidFill>
                  <a:srgbClr val="0070C0"/>
                </a:solidFill>
              </a:rPr>
              <a:t>‘at the end of the lesson’</a:t>
            </a:r>
          </a:p>
          <a:p>
            <a:r>
              <a:rPr lang="en-GB" b="1" dirty="0" smtClean="0">
                <a:solidFill>
                  <a:srgbClr val="0070C0"/>
                </a:solidFill>
              </a:rPr>
              <a:t>‘as a starter’</a:t>
            </a:r>
          </a:p>
          <a:p>
            <a:r>
              <a:rPr lang="en-GB" b="1" dirty="0" smtClean="0">
                <a:solidFill>
                  <a:srgbClr val="0070C0"/>
                </a:solidFill>
              </a:rPr>
              <a:t>‘only for fun’</a:t>
            </a:r>
          </a:p>
          <a:p>
            <a:endParaRPr lang="en-GB" b="1" dirty="0" smtClean="0"/>
          </a:p>
          <a:p>
            <a:pPr>
              <a:buNone/>
            </a:pPr>
            <a:r>
              <a:rPr lang="en-GB" b="1" dirty="0" smtClean="0"/>
              <a:t>* Two exceptions: Maths and P.E</a:t>
            </a:r>
            <a:endParaRPr lang="en-GB"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90666"/>
          </a:xfrm>
          <a:solidFill>
            <a:srgbClr val="FFFF00"/>
          </a:solidFill>
        </p:spPr>
        <p:txBody>
          <a:bodyPr>
            <a:normAutofit fontScale="90000"/>
          </a:bodyPr>
          <a:lstStyle/>
          <a:p>
            <a:r>
              <a:rPr lang="en-GB" b="1" dirty="0" smtClean="0"/>
              <a:t>Competition: The Pitfalls:</a:t>
            </a:r>
            <a:br>
              <a:rPr lang="en-GB" b="1" dirty="0" smtClean="0"/>
            </a:br>
            <a:r>
              <a:rPr lang="en-GB" dirty="0" smtClean="0"/>
              <a:t/>
            </a:r>
            <a:br>
              <a:rPr lang="en-GB" dirty="0" smtClean="0"/>
            </a:br>
            <a:r>
              <a:rPr lang="en-GB" dirty="0" smtClean="0">
                <a:solidFill>
                  <a:srgbClr val="0070C0"/>
                </a:solidFill>
              </a:rPr>
              <a:t>According to research by John </a:t>
            </a:r>
            <a:r>
              <a:rPr lang="en-GB" dirty="0" err="1" smtClean="0">
                <a:solidFill>
                  <a:srgbClr val="0070C0"/>
                </a:solidFill>
              </a:rPr>
              <a:t>Shindler</a:t>
            </a:r>
            <a:r>
              <a:rPr lang="en-GB" dirty="0" smtClean="0">
                <a:solidFill>
                  <a:srgbClr val="0070C0"/>
                </a:solidFill>
              </a:rPr>
              <a:t> (‘Transformative Classroom management’ 2009), </a:t>
            </a:r>
            <a:r>
              <a:rPr lang="en-GB" b="1" dirty="0" smtClean="0">
                <a:solidFill>
                  <a:srgbClr val="0070C0"/>
                </a:solidFill>
              </a:rPr>
              <a:t>there are more consequences than benefits to using competition in the classroom.</a:t>
            </a:r>
            <a:r>
              <a:rPr lang="en-GB" dirty="0" smtClean="0">
                <a:solidFill>
                  <a:srgbClr val="0070C0"/>
                </a:solidFill>
              </a:rPr>
              <a:t> </a:t>
            </a:r>
            <a:r>
              <a:rPr lang="en-GB" dirty="0" smtClean="0"/>
              <a:t/>
            </a:r>
            <a:br>
              <a:rPr lang="en-GB" dirty="0" smtClean="0"/>
            </a:b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24744"/>
          </a:xfrm>
          <a:solidFill>
            <a:srgbClr val="FFFF00"/>
          </a:solidFill>
        </p:spPr>
        <p:txBody>
          <a:bodyPr>
            <a:normAutofit fontScale="90000"/>
          </a:bodyPr>
          <a:lstStyle/>
          <a:p>
            <a:r>
              <a:rPr lang="en-GB" sz="3600" b="1" dirty="0" err="1" smtClean="0"/>
              <a:t>Shindler’s</a:t>
            </a:r>
            <a:r>
              <a:rPr lang="en-GB" sz="3600" b="1" dirty="0" smtClean="0"/>
              <a:t> findings seems to match the staff members’ concerns about competition: </a:t>
            </a:r>
            <a:endParaRPr lang="en-GB" sz="3600" b="1" dirty="0"/>
          </a:p>
        </p:txBody>
      </p:sp>
      <p:sp>
        <p:nvSpPr>
          <p:cNvPr id="3" name="Content Placeholder 2"/>
          <p:cNvSpPr>
            <a:spLocks noGrp="1"/>
          </p:cNvSpPr>
          <p:nvPr>
            <p:ph idx="1"/>
          </p:nvPr>
        </p:nvSpPr>
        <p:spPr>
          <a:xfrm>
            <a:off x="0" y="1124744"/>
            <a:ext cx="9144000" cy="5733256"/>
          </a:xfrm>
        </p:spPr>
        <p:txBody>
          <a:bodyPr>
            <a:normAutofit fontScale="92500" lnSpcReduction="20000"/>
          </a:bodyPr>
          <a:lstStyle/>
          <a:p>
            <a:endParaRPr lang="en-GB" dirty="0" smtClean="0"/>
          </a:p>
          <a:p>
            <a:r>
              <a:rPr lang="en-GB" dirty="0" smtClean="0"/>
              <a:t>‘A shift from the process to the product’</a:t>
            </a:r>
          </a:p>
          <a:p>
            <a:r>
              <a:rPr lang="en-GB" dirty="0" smtClean="0"/>
              <a:t>‘Weakens intrinsic motivation’</a:t>
            </a:r>
          </a:p>
          <a:p>
            <a:r>
              <a:rPr lang="en-GB" dirty="0" smtClean="0"/>
              <a:t>‘Heightens anxiety or threat’</a:t>
            </a:r>
          </a:p>
          <a:p>
            <a:endParaRPr lang="en-GB" dirty="0" smtClean="0"/>
          </a:p>
          <a:p>
            <a:pPr>
              <a:buNone/>
            </a:pPr>
            <a:r>
              <a:rPr lang="en-GB" b="1" dirty="0" smtClean="0"/>
              <a:t>[in groups]</a:t>
            </a:r>
          </a:p>
          <a:p>
            <a:r>
              <a:rPr lang="en-GB" dirty="0" smtClean="0"/>
              <a:t>‘Shifts emphasis from quality relationships to effective ones’</a:t>
            </a:r>
          </a:p>
          <a:p>
            <a:r>
              <a:rPr lang="en-GB" dirty="0" smtClean="0"/>
              <a:t>‘Decreases ability to think reflectively or divergently’</a:t>
            </a:r>
          </a:p>
          <a:p>
            <a:r>
              <a:rPr lang="en-GB" dirty="0" smtClean="0"/>
              <a:t>‘Accentuates effects of existing social hierarchy &amp; ability levels’</a:t>
            </a:r>
          </a:p>
          <a:p>
            <a:r>
              <a:rPr lang="en-GB" dirty="0" smtClean="0"/>
              <a:t>‘Only the bond among the winning group is increased’</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80728"/>
          </a:xfrm>
          <a:solidFill>
            <a:srgbClr val="FFFF00"/>
          </a:solidFill>
        </p:spPr>
        <p:txBody>
          <a:bodyPr/>
          <a:lstStyle/>
          <a:p>
            <a:r>
              <a:rPr lang="en-GB" dirty="0" smtClean="0"/>
              <a:t>Challenging </a:t>
            </a:r>
            <a:r>
              <a:rPr lang="en-GB" dirty="0" err="1" smtClean="0"/>
              <a:t>Shindler</a:t>
            </a:r>
            <a:r>
              <a:rPr lang="en-GB" dirty="0" smtClean="0"/>
              <a:t>: My Project Aims</a:t>
            </a:r>
            <a:endParaRPr lang="en-GB" dirty="0"/>
          </a:p>
        </p:txBody>
      </p:sp>
      <p:sp>
        <p:nvSpPr>
          <p:cNvPr id="3" name="Content Placeholder 2"/>
          <p:cNvSpPr>
            <a:spLocks noGrp="1"/>
          </p:cNvSpPr>
          <p:nvPr>
            <p:ph idx="1"/>
          </p:nvPr>
        </p:nvSpPr>
        <p:spPr>
          <a:xfrm>
            <a:off x="0" y="980728"/>
            <a:ext cx="9144000" cy="5877272"/>
          </a:xfrm>
        </p:spPr>
        <p:txBody>
          <a:bodyPr/>
          <a:lstStyle/>
          <a:p>
            <a:endParaRPr lang="en-GB" dirty="0" smtClean="0"/>
          </a:p>
          <a:p>
            <a:r>
              <a:rPr lang="en-GB" dirty="0" smtClean="0"/>
              <a:t>To </a:t>
            </a:r>
            <a:r>
              <a:rPr lang="en-GB" b="1" dirty="0" smtClean="0"/>
              <a:t>raise achievement </a:t>
            </a:r>
            <a:r>
              <a:rPr lang="en-GB" dirty="0" smtClean="0"/>
              <a:t>in Lang/Lit classes.</a:t>
            </a:r>
          </a:p>
          <a:p>
            <a:endParaRPr lang="en-GB" dirty="0" smtClean="0"/>
          </a:p>
          <a:p>
            <a:r>
              <a:rPr lang="en-GB" dirty="0" smtClean="0"/>
              <a:t>To improve </a:t>
            </a:r>
            <a:r>
              <a:rPr lang="en-GB" b="1" dirty="0" smtClean="0"/>
              <a:t>ethos and motivation </a:t>
            </a:r>
            <a:r>
              <a:rPr lang="en-GB" dirty="0" smtClean="0"/>
              <a:t>in </a:t>
            </a:r>
            <a:r>
              <a:rPr lang="en-GB" dirty="0"/>
              <a:t>L</a:t>
            </a:r>
            <a:r>
              <a:rPr lang="en-GB" dirty="0" smtClean="0"/>
              <a:t>ang/lit classes.</a:t>
            </a:r>
          </a:p>
          <a:p>
            <a:pPr>
              <a:buNone/>
            </a:pPr>
            <a:endParaRPr lang="en-GB" dirty="0" smtClean="0"/>
          </a:p>
          <a:p>
            <a:r>
              <a:rPr lang="en-GB" dirty="0" smtClean="0"/>
              <a:t>To make competition into an </a:t>
            </a:r>
            <a:r>
              <a:rPr lang="en-GB" b="1" dirty="0" smtClean="0"/>
              <a:t>integral part of the course</a:t>
            </a:r>
            <a:r>
              <a:rPr lang="en-GB" dirty="0" smtClean="0"/>
              <a:t> instead of it being relegated to the end of term or brief parts of the lesson.</a:t>
            </a:r>
          </a:p>
          <a:p>
            <a:endParaRPr lang="en-GB" dirty="0"/>
          </a:p>
          <a:p>
            <a:endParaRPr lang="en-GB"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rgbClr val="FFFF00"/>
          </a:solidFill>
        </p:spPr>
        <p:txBody>
          <a:bodyPr>
            <a:noAutofit/>
          </a:bodyPr>
          <a:lstStyle/>
          <a:p>
            <a:r>
              <a:rPr lang="en-GB" sz="2800" b="1" dirty="0" smtClean="0"/>
              <a:t>Making competition integral: The Team Challenge Model</a:t>
            </a:r>
            <a:endParaRPr lang="en-GB" sz="2800" b="1" dirty="0"/>
          </a:p>
        </p:txBody>
      </p:sp>
      <p:sp>
        <p:nvSpPr>
          <p:cNvPr id="3" name="Content Placeholder 2"/>
          <p:cNvSpPr>
            <a:spLocks noGrp="1"/>
          </p:cNvSpPr>
          <p:nvPr>
            <p:ph idx="1"/>
          </p:nvPr>
        </p:nvSpPr>
        <p:spPr>
          <a:xfrm>
            <a:off x="0" y="764704"/>
            <a:ext cx="9144000" cy="6093296"/>
          </a:xfrm>
        </p:spPr>
        <p:txBody>
          <a:bodyPr>
            <a:normAutofit fontScale="62500" lnSpcReduction="20000"/>
          </a:bodyPr>
          <a:lstStyle/>
          <a:p>
            <a:r>
              <a:rPr lang="en-GB" b="1" dirty="0" smtClean="0"/>
              <a:t>I’ve summarised the key aspects of the ‘Team Challenge’ model on the handout provided (see handout 1), so please read it at your leisure. Some aspects are absolutely key to addressing some of those issues people felt competition raised:</a:t>
            </a:r>
          </a:p>
          <a:p>
            <a:pPr>
              <a:buNone/>
            </a:pPr>
            <a:endParaRPr lang="en-GB" dirty="0" smtClean="0">
              <a:solidFill>
                <a:srgbClr val="0070C0"/>
              </a:solidFill>
            </a:endParaRPr>
          </a:p>
          <a:p>
            <a:pPr marL="514350" indent="-514350">
              <a:buFont typeface="Arial" pitchFamily="34" charset="0"/>
              <a:buAutoNum type="arabicPeriod"/>
            </a:pPr>
            <a:r>
              <a:rPr lang="en-GB" b="1" dirty="0" smtClean="0">
                <a:solidFill>
                  <a:srgbClr val="0070C0"/>
                </a:solidFill>
              </a:rPr>
              <a:t>Competition time is kept short and teams are mixed up and refreshed at the end of each half term; the teams must be changed REGULARLY.</a:t>
            </a:r>
          </a:p>
          <a:p>
            <a:pPr marL="514350" indent="-514350">
              <a:buFont typeface="Arial" pitchFamily="34" charset="0"/>
              <a:buAutoNum type="arabicPeriod"/>
            </a:pPr>
            <a:r>
              <a:rPr lang="en-GB" b="1" dirty="0" smtClean="0">
                <a:solidFill>
                  <a:srgbClr val="0070C0"/>
                </a:solidFill>
              </a:rPr>
              <a:t>Teams must be mixed ability and mixed gender.</a:t>
            </a:r>
          </a:p>
          <a:p>
            <a:pPr marL="514350" indent="-514350">
              <a:buAutoNum type="arabicPeriod"/>
            </a:pPr>
            <a:r>
              <a:rPr lang="en-GB" b="1" dirty="0" smtClean="0">
                <a:solidFill>
                  <a:srgbClr val="0070C0"/>
                </a:solidFill>
              </a:rPr>
              <a:t>Score up-dates must be given REGULARLY &amp; score boards are clearly visible in the classroom.</a:t>
            </a:r>
          </a:p>
          <a:p>
            <a:pPr marL="514350" indent="-514350">
              <a:buAutoNum type="arabicPeriod"/>
            </a:pPr>
            <a:r>
              <a:rPr lang="en-GB" b="1" dirty="0" smtClean="0">
                <a:solidFill>
                  <a:srgbClr val="0070C0"/>
                </a:solidFill>
              </a:rPr>
              <a:t>1</a:t>
            </a:r>
            <a:r>
              <a:rPr lang="en-GB" b="1" baseline="30000" dirty="0" smtClean="0">
                <a:solidFill>
                  <a:srgbClr val="0070C0"/>
                </a:solidFill>
              </a:rPr>
              <a:t>st</a:t>
            </a:r>
            <a:r>
              <a:rPr lang="en-GB" b="1" dirty="0" smtClean="0">
                <a:solidFill>
                  <a:srgbClr val="0070C0"/>
                </a:solidFill>
              </a:rPr>
              <a:t> place </a:t>
            </a:r>
            <a:r>
              <a:rPr lang="en-GB" b="1" u="sng" dirty="0" smtClean="0">
                <a:solidFill>
                  <a:srgbClr val="0070C0"/>
                </a:solidFill>
              </a:rPr>
              <a:t>and</a:t>
            </a:r>
            <a:r>
              <a:rPr lang="en-GB" b="1" dirty="0" smtClean="0">
                <a:solidFill>
                  <a:srgbClr val="0070C0"/>
                </a:solidFill>
              </a:rPr>
              <a:t> 2</a:t>
            </a:r>
            <a:r>
              <a:rPr lang="en-GB" b="1" baseline="30000" dirty="0" smtClean="0">
                <a:solidFill>
                  <a:srgbClr val="0070C0"/>
                </a:solidFill>
              </a:rPr>
              <a:t>nd</a:t>
            </a:r>
            <a:r>
              <a:rPr lang="en-GB" b="1" dirty="0" smtClean="0">
                <a:solidFill>
                  <a:srgbClr val="0070C0"/>
                </a:solidFill>
              </a:rPr>
              <a:t> place should be rewarded at the end of the competition block.</a:t>
            </a:r>
          </a:p>
          <a:p>
            <a:pPr marL="514350" indent="-514350">
              <a:buFont typeface="Arial" pitchFamily="34" charset="0"/>
              <a:buAutoNum type="arabicPeriod"/>
            </a:pPr>
            <a:r>
              <a:rPr lang="en-GB" b="1" dirty="0" smtClean="0">
                <a:solidFill>
                  <a:srgbClr val="0070C0"/>
                </a:solidFill>
              </a:rPr>
              <a:t>The focus of each activity should be specific to exam/coursework skills – NEVER ‘just for fun’ – think outside of the box to make what seems ‘mundane’ competitive.</a:t>
            </a:r>
          </a:p>
          <a:p>
            <a:pPr marL="514350" indent="-514350">
              <a:buFont typeface="Arial" pitchFamily="34" charset="0"/>
              <a:buAutoNum type="arabicPeriod"/>
            </a:pPr>
            <a:r>
              <a:rPr lang="en-GB" b="1" dirty="0" smtClean="0">
                <a:solidFill>
                  <a:srgbClr val="0070C0"/>
                </a:solidFill>
              </a:rPr>
              <a:t>Team work during a task should be evaluated, meaning teams cannot just win on final product; teams are evaluated and marked on team work &amp; quality of discussion.</a:t>
            </a:r>
          </a:p>
          <a:p>
            <a:pPr marL="514350" indent="-514350">
              <a:buAutoNum type="arabicPeriod"/>
            </a:pPr>
            <a:r>
              <a:rPr lang="en-GB" b="1" dirty="0" smtClean="0">
                <a:solidFill>
                  <a:srgbClr val="0070C0"/>
                </a:solidFill>
              </a:rPr>
              <a:t>It must be pointed out on the score update slide when a team member has not handed in a piece of work which should have contributed to the team score (see handout 2).</a:t>
            </a:r>
          </a:p>
          <a:p>
            <a:pPr marL="514350" indent="-514350">
              <a:buAutoNum type="arabicPeriod"/>
            </a:pPr>
            <a:r>
              <a:rPr lang="en-GB" b="1" dirty="0" smtClean="0">
                <a:solidFill>
                  <a:srgbClr val="0070C0"/>
                </a:solidFill>
              </a:rPr>
              <a:t>Ensure you set a mixture of individual, paired and whole team </a:t>
            </a:r>
            <a:r>
              <a:rPr lang="en-GB" b="1" dirty="0" err="1" smtClean="0">
                <a:solidFill>
                  <a:srgbClr val="0070C0"/>
                </a:solidFill>
              </a:rPr>
              <a:t>Team</a:t>
            </a:r>
            <a:r>
              <a:rPr lang="en-GB" b="1" dirty="0" smtClean="0">
                <a:solidFill>
                  <a:srgbClr val="0070C0"/>
                </a:solidFill>
              </a:rPr>
              <a:t> Challenge tasks so that weaker students cannot hide behind the group.</a:t>
            </a:r>
          </a:p>
          <a:p>
            <a:pPr marL="514350" indent="-514350">
              <a:buAutoNum type="arabicPeriod"/>
            </a:pPr>
            <a:r>
              <a:rPr lang="en-GB" b="1" dirty="0" smtClean="0">
                <a:solidFill>
                  <a:srgbClr val="0070C0"/>
                </a:solidFill>
              </a:rPr>
              <a:t>Ensure scoring is absolutely fair and not at all arbitrary: explain your scores.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764704"/>
          </a:xfrm>
          <a:solidFill>
            <a:srgbClr val="FFFF00"/>
          </a:solidFill>
        </p:spPr>
        <p:txBody>
          <a:bodyPr>
            <a:normAutofit fontScale="90000"/>
          </a:bodyPr>
          <a:lstStyle/>
          <a:p>
            <a:r>
              <a:rPr lang="en-GB" dirty="0" smtClean="0"/>
              <a:t>Team Challenge: </a:t>
            </a:r>
            <a:r>
              <a:rPr lang="en-GB" dirty="0" smtClean="0">
                <a:solidFill>
                  <a:srgbClr val="FF0000"/>
                </a:solidFill>
              </a:rPr>
              <a:t>task 4</a:t>
            </a:r>
            <a:r>
              <a:rPr lang="en-GB" sz="3100" dirty="0" smtClean="0">
                <a:solidFill>
                  <a:srgbClr val="FF0000"/>
                </a:solidFill>
              </a:rPr>
              <a:t> ( 2pts per correct answer)</a:t>
            </a:r>
            <a:endParaRPr lang="en-GB" dirty="0">
              <a:solidFill>
                <a:srgbClr val="FF0000"/>
              </a:solidFill>
            </a:endParaRPr>
          </a:p>
        </p:txBody>
      </p:sp>
      <p:sp>
        <p:nvSpPr>
          <p:cNvPr id="3" name="Content Placeholder 2"/>
          <p:cNvSpPr>
            <a:spLocks noGrp="1"/>
          </p:cNvSpPr>
          <p:nvPr>
            <p:ph idx="1"/>
          </p:nvPr>
        </p:nvSpPr>
        <p:spPr>
          <a:xfrm>
            <a:off x="0" y="764704"/>
            <a:ext cx="9144000" cy="5976664"/>
          </a:xfrm>
        </p:spPr>
        <p:txBody>
          <a:bodyPr>
            <a:normAutofit fontScale="62500" lnSpcReduction="20000"/>
          </a:bodyPr>
          <a:lstStyle/>
          <a:p>
            <a:pPr>
              <a:buNone/>
            </a:pPr>
            <a:r>
              <a:rPr lang="en-GB" b="1" dirty="0" smtClean="0">
                <a:solidFill>
                  <a:srgbClr val="7030A0"/>
                </a:solidFill>
              </a:rPr>
              <a:t>The class were asked to rank the top 4 benefits they felt Team Challenge gave</a:t>
            </a:r>
          </a:p>
          <a:p>
            <a:pPr>
              <a:buNone/>
            </a:pPr>
            <a:r>
              <a:rPr lang="en-GB" b="1" dirty="0" smtClean="0">
                <a:solidFill>
                  <a:srgbClr val="7030A0"/>
                </a:solidFill>
              </a:rPr>
              <a:t>them. What do you think the top 4 were from the following list? Decide as a team</a:t>
            </a:r>
          </a:p>
          <a:p>
            <a:pPr>
              <a:buNone/>
            </a:pPr>
            <a:r>
              <a:rPr lang="en-GB" b="1" dirty="0" smtClean="0">
                <a:solidFill>
                  <a:srgbClr val="7030A0"/>
                </a:solidFill>
              </a:rPr>
              <a:t>and write your answers on your white board:</a:t>
            </a:r>
          </a:p>
          <a:p>
            <a:endParaRPr lang="en-GB" dirty="0"/>
          </a:p>
          <a:p>
            <a:r>
              <a:rPr lang="en-GB" dirty="0" smtClean="0"/>
              <a:t>Learning terminology</a:t>
            </a:r>
          </a:p>
          <a:p>
            <a:r>
              <a:rPr lang="en-GB" dirty="0" smtClean="0"/>
              <a:t>Building confidence</a:t>
            </a:r>
          </a:p>
          <a:p>
            <a:r>
              <a:rPr lang="en-GB" dirty="0" smtClean="0"/>
              <a:t>Developing relationships with other students</a:t>
            </a:r>
          </a:p>
          <a:p>
            <a:r>
              <a:rPr lang="en-GB" dirty="0" smtClean="0"/>
              <a:t>Meeting deadlines</a:t>
            </a:r>
          </a:p>
          <a:p>
            <a:r>
              <a:rPr lang="en-GB" dirty="0" smtClean="0"/>
              <a:t>Encouraging to do extra work</a:t>
            </a:r>
          </a:p>
          <a:p>
            <a:r>
              <a:rPr lang="en-GB" dirty="0" smtClean="0"/>
              <a:t>Essay writing/ improving essay structure</a:t>
            </a:r>
          </a:p>
          <a:p>
            <a:r>
              <a:rPr lang="en-GB" dirty="0" smtClean="0"/>
              <a:t>Increasing motivation</a:t>
            </a:r>
          </a:p>
          <a:p>
            <a:r>
              <a:rPr lang="en-GB" dirty="0" smtClean="0"/>
              <a:t>Increasing effort</a:t>
            </a:r>
          </a:p>
          <a:p>
            <a:r>
              <a:rPr lang="en-GB" dirty="0" smtClean="0"/>
              <a:t>Generating ideas</a:t>
            </a:r>
          </a:p>
          <a:p>
            <a:r>
              <a:rPr lang="en-GB" dirty="0" smtClean="0"/>
              <a:t>Improving analysis</a:t>
            </a:r>
          </a:p>
          <a:p>
            <a:r>
              <a:rPr lang="en-GB" dirty="0" smtClean="0"/>
              <a:t>Improving presentation skills</a:t>
            </a:r>
          </a:p>
          <a:p>
            <a:r>
              <a:rPr lang="en-GB" dirty="0" smtClean="0"/>
              <a:t>Finding quotations to support ideas</a:t>
            </a:r>
          </a:p>
          <a:p>
            <a:r>
              <a:rPr lang="en-GB" dirty="0" smtClean="0"/>
              <a:t>Learning how to express ideas about a text</a:t>
            </a:r>
          </a:p>
          <a:p>
            <a:pPr>
              <a:buNone/>
            </a:pPr>
            <a:endParaRPr lang="en-GB" dirty="0" smtClean="0"/>
          </a:p>
          <a:p>
            <a:pPr>
              <a:buNone/>
            </a:pPr>
            <a:endParaRPr lang="en-GB" dirty="0" smtClean="0"/>
          </a:p>
          <a:p>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677</TotalTime>
  <Words>2217</Words>
  <Application>Microsoft Office PowerPoint</Application>
  <PresentationFormat>On-screen Show (4:3)</PresentationFormat>
  <Paragraphs>187</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Team Challenge – Task 1: on-going competition at the start of a lesson 2pts for each correctly answered general knowledge question</vt:lpstr>
      <vt:lpstr>Using Competition to Improve Learning</vt:lpstr>
      <vt:lpstr>Why don’t more people use competition in the classroom?</vt:lpstr>
      <vt:lpstr>With what frequency are people already using competition?</vt:lpstr>
      <vt:lpstr>Competition: The Pitfalls:  According to research by John Shindler (‘Transformative Classroom management’ 2009), there are more consequences than benefits to using competition in the classroom.  </vt:lpstr>
      <vt:lpstr>Shindler’s findings seems to match the staff members’ concerns about competition: </vt:lpstr>
      <vt:lpstr>Challenging Shindler: My Project Aims</vt:lpstr>
      <vt:lpstr>Making competition integral: The Team Challenge Model</vt:lpstr>
      <vt:lpstr>Team Challenge: task 4 ( 2pts per correct answer)</vt:lpstr>
      <vt:lpstr>Answer: according to the students, the top 4 learning benefits of team Challenge are:</vt:lpstr>
      <vt:lpstr>Making the ‘Ordinary’ Competitive in a way that doesn’t detract from quality: analytical paragraphs &amp; symbols (see handout 3)</vt:lpstr>
      <vt:lpstr>Making the mundane competitive in Literature:</vt:lpstr>
      <vt:lpstr>Team Challenge Success Stories</vt:lpstr>
      <vt:lpstr>The students’ responses to Team Challenge:</vt:lpstr>
      <vt:lpstr>Activities Bank</vt:lpstr>
      <vt:lpstr>‘Othello’ – Act 2 Scene 1: the arrival at Cyprus</vt:lpstr>
      <vt:lpstr>Act 3 Scenes 2 into 3 – ‘Reading Through’ Quiz (Team Challenge)</vt:lpstr>
      <vt:lpstr>Quiz Questions: p111</vt:lpstr>
      <vt:lpstr>Quiz Questions: p113</vt:lpstr>
      <vt:lpstr>Quiz Questions: p115</vt:lpstr>
      <vt:lpstr>Quiz Questions: p117</vt:lpstr>
      <vt:lpstr>Quiz Questions: p119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Competition to Improve Learning</dc:title>
  <dc:creator>Staff   MANTLE Hannah</dc:creator>
  <cp:lastModifiedBy>00271</cp:lastModifiedBy>
  <cp:revision>164</cp:revision>
  <dcterms:created xsi:type="dcterms:W3CDTF">2013-04-11T14:16:21Z</dcterms:created>
  <dcterms:modified xsi:type="dcterms:W3CDTF">2013-07-04T08:49:39Z</dcterms:modified>
</cp:coreProperties>
</file>